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8"/>
  </p:notesMasterIdLst>
  <p:sldIdLst>
    <p:sldId id="259" r:id="rId2"/>
    <p:sldId id="366" r:id="rId3"/>
    <p:sldId id="258" r:id="rId4"/>
    <p:sldId id="368" r:id="rId5"/>
    <p:sldId id="369" r:id="rId6"/>
    <p:sldId id="370" r:id="rId7"/>
    <p:sldId id="278" r:id="rId8"/>
    <p:sldId id="371" r:id="rId9"/>
    <p:sldId id="364" r:id="rId10"/>
    <p:sldId id="365" r:id="rId11"/>
    <p:sldId id="372" r:id="rId12"/>
    <p:sldId id="373" r:id="rId13"/>
    <p:sldId id="374" r:id="rId14"/>
    <p:sldId id="277" r:id="rId15"/>
    <p:sldId id="279" r:id="rId16"/>
    <p:sldId id="281" r:id="rId17"/>
    <p:sldId id="377" r:id="rId18"/>
    <p:sldId id="378" r:id="rId19"/>
    <p:sldId id="380" r:id="rId20"/>
    <p:sldId id="285" r:id="rId21"/>
    <p:sldId id="383" r:id="rId22"/>
    <p:sldId id="286" r:id="rId23"/>
    <p:sldId id="381" r:id="rId24"/>
    <p:sldId id="382" r:id="rId25"/>
    <p:sldId id="384" r:id="rId26"/>
    <p:sldId id="288" r:id="rId27"/>
    <p:sldId id="289" r:id="rId28"/>
    <p:sldId id="290" r:id="rId29"/>
    <p:sldId id="291" r:id="rId30"/>
    <p:sldId id="293" r:id="rId31"/>
    <p:sldId id="375" r:id="rId32"/>
    <p:sldId id="385" r:id="rId33"/>
    <p:sldId id="260" r:id="rId34"/>
    <p:sldId id="387" r:id="rId35"/>
    <p:sldId id="294" r:id="rId36"/>
    <p:sldId id="388" r:id="rId37"/>
    <p:sldId id="295" r:id="rId38"/>
    <p:sldId id="296" r:id="rId39"/>
    <p:sldId id="389" r:id="rId40"/>
    <p:sldId id="391" r:id="rId41"/>
    <p:sldId id="392" r:id="rId42"/>
    <p:sldId id="393" r:id="rId43"/>
    <p:sldId id="394" r:id="rId44"/>
    <p:sldId id="390" r:id="rId45"/>
    <p:sldId id="395" r:id="rId46"/>
    <p:sldId id="396" r:id="rId47"/>
    <p:sldId id="298" r:id="rId48"/>
    <p:sldId id="398" r:id="rId49"/>
    <p:sldId id="309" r:id="rId50"/>
    <p:sldId id="310" r:id="rId51"/>
    <p:sldId id="311" r:id="rId52"/>
    <p:sldId id="386" r:id="rId53"/>
    <p:sldId id="405" r:id="rId54"/>
    <p:sldId id="406" r:id="rId55"/>
    <p:sldId id="299" r:id="rId56"/>
    <p:sldId id="302" r:id="rId57"/>
    <p:sldId id="303" r:id="rId58"/>
    <p:sldId id="304" r:id="rId59"/>
    <p:sldId id="300" r:id="rId60"/>
    <p:sldId id="301" r:id="rId61"/>
    <p:sldId id="305" r:id="rId62"/>
    <p:sldId id="306" r:id="rId63"/>
    <p:sldId id="403" r:id="rId64"/>
    <p:sldId id="407" r:id="rId65"/>
    <p:sldId id="409" r:id="rId66"/>
    <p:sldId id="312" r:id="rId67"/>
    <p:sldId id="410" r:id="rId68"/>
    <p:sldId id="411" r:id="rId69"/>
    <p:sldId id="419" r:id="rId70"/>
    <p:sldId id="417" r:id="rId71"/>
    <p:sldId id="413" r:id="rId72"/>
    <p:sldId id="418" r:id="rId73"/>
    <p:sldId id="416" r:id="rId74"/>
    <p:sldId id="420" r:id="rId75"/>
    <p:sldId id="412" r:id="rId76"/>
    <p:sldId id="415" r:id="rId77"/>
    <p:sldId id="422" r:id="rId78"/>
    <p:sldId id="414" r:id="rId79"/>
    <p:sldId id="313" r:id="rId80"/>
    <p:sldId id="314" r:id="rId81"/>
    <p:sldId id="315" r:id="rId82"/>
    <p:sldId id="317" r:id="rId83"/>
    <p:sldId id="316" r:id="rId84"/>
    <p:sldId id="408" r:id="rId85"/>
    <p:sldId id="424" r:id="rId86"/>
    <p:sldId id="318" r:id="rId87"/>
    <p:sldId id="427" r:id="rId88"/>
    <p:sldId id="431" r:id="rId89"/>
    <p:sldId id="429" r:id="rId90"/>
    <p:sldId id="433" r:id="rId91"/>
    <p:sldId id="434" r:id="rId92"/>
    <p:sldId id="435" r:id="rId93"/>
    <p:sldId id="436" r:id="rId94"/>
    <p:sldId id="319" r:id="rId95"/>
    <p:sldId id="320" r:id="rId96"/>
    <p:sldId id="321" r:id="rId97"/>
    <p:sldId id="322" r:id="rId98"/>
    <p:sldId id="323" r:id="rId99"/>
    <p:sldId id="425" r:id="rId100"/>
    <p:sldId id="437" r:id="rId101"/>
    <p:sldId id="438" r:id="rId102"/>
    <p:sldId id="324" r:id="rId103"/>
    <p:sldId id="325" r:id="rId104"/>
    <p:sldId id="326" r:id="rId105"/>
    <p:sldId id="327" r:id="rId106"/>
    <p:sldId id="328" r:id="rId107"/>
    <p:sldId id="440" r:id="rId108"/>
    <p:sldId id="329" r:id="rId109"/>
    <p:sldId id="330" r:id="rId110"/>
    <p:sldId id="331" r:id="rId111"/>
    <p:sldId id="332" r:id="rId112"/>
    <p:sldId id="333" r:id="rId113"/>
    <p:sldId id="334" r:id="rId114"/>
    <p:sldId id="335" r:id="rId115"/>
    <p:sldId id="336" r:id="rId116"/>
    <p:sldId id="441" r:id="rId117"/>
    <p:sldId id="439" r:id="rId118"/>
    <p:sldId id="337" r:id="rId119"/>
    <p:sldId id="338" r:id="rId120"/>
    <p:sldId id="339" r:id="rId121"/>
    <p:sldId id="340" r:id="rId122"/>
    <p:sldId id="342" r:id="rId123"/>
    <p:sldId id="442" r:id="rId124"/>
    <p:sldId id="444" r:id="rId125"/>
    <p:sldId id="343" r:id="rId126"/>
    <p:sldId id="346" r:id="rId127"/>
    <p:sldId id="446" r:id="rId128"/>
    <p:sldId id="344" r:id="rId129"/>
    <p:sldId id="345" r:id="rId130"/>
    <p:sldId id="347" r:id="rId131"/>
    <p:sldId id="448" r:id="rId132"/>
    <p:sldId id="348" r:id="rId133"/>
    <p:sldId id="349" r:id="rId134"/>
    <p:sldId id="350" r:id="rId135"/>
    <p:sldId id="353" r:id="rId136"/>
    <p:sldId id="351" r:id="rId137"/>
    <p:sldId id="445" r:id="rId138"/>
    <p:sldId id="450" r:id="rId139"/>
    <p:sldId id="261" r:id="rId140"/>
    <p:sldId id="456" r:id="rId141"/>
    <p:sldId id="455" r:id="rId142"/>
    <p:sldId id="454" r:id="rId143"/>
    <p:sldId id="356" r:id="rId144"/>
    <p:sldId id="457" r:id="rId145"/>
    <p:sldId id="459" r:id="rId146"/>
    <p:sldId id="357" r:id="rId147"/>
    <p:sldId id="461" r:id="rId148"/>
    <p:sldId id="462" r:id="rId149"/>
    <p:sldId id="453" r:id="rId150"/>
    <p:sldId id="452" r:id="rId151"/>
    <p:sldId id="359" r:id="rId152"/>
    <p:sldId id="360" r:id="rId153"/>
    <p:sldId id="361" r:id="rId154"/>
    <p:sldId id="363" r:id="rId155"/>
    <p:sldId id="463" r:id="rId156"/>
    <p:sldId id="451" r:id="rId157"/>
  </p:sldIdLst>
  <p:sldSz cx="6858000" cy="51435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3783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19" autoAdjust="0"/>
    <p:restoredTop sz="94660"/>
  </p:normalViewPr>
  <p:slideViewPr>
    <p:cSldViewPr snapToGrid="0">
      <p:cViewPr>
        <p:scale>
          <a:sx n="66" d="100"/>
          <a:sy n="66" d="100"/>
        </p:scale>
        <p:origin x="994" y="172"/>
      </p:cViewPr>
      <p:guideLst>
        <p:guide orient="horz" pos="162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50684C47-BFA9-446E-84EB-3B0076746E56}" type="datetimeFigureOut">
              <a:rPr lang="en-US" smtClean="0"/>
              <a:t>5/1/2020</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844E4B54-FD9F-4768-A8F3-1AEA11E01A5B}" type="slidenum">
              <a:rPr lang="en-US" smtClean="0"/>
              <a:t>‹#›</a:t>
            </a:fld>
            <a:endParaRPr lang="en-US"/>
          </a:p>
        </p:txBody>
      </p:sp>
    </p:spTree>
    <p:extLst>
      <p:ext uri="{BB962C8B-B14F-4D97-AF65-F5344CB8AC3E}">
        <p14:creationId xmlns:p14="http://schemas.microsoft.com/office/powerpoint/2010/main" val="114078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0"/>
            <a:ext cx="5829300" cy="1102519"/>
          </a:xfrm>
        </p:spPr>
        <p:txBody>
          <a:bodyPr/>
          <a:lstStyle/>
          <a:p>
            <a:r>
              <a:rPr lang="en-US"/>
              <a:t>Click to edit Master title style</a:t>
            </a:r>
          </a:p>
        </p:txBody>
      </p:sp>
      <p:sp>
        <p:nvSpPr>
          <p:cNvPr id="3" name="Subtitle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1CD004B-BB0D-44AE-9922-D3E053668E39}" type="datetimeFigureOut">
              <a:rPr lang="en-US" smtClean="0"/>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06836-E348-478D-91AF-472287C377E3}" type="slidenum">
              <a:rPr lang="en-US" smtClean="0"/>
              <a:t>‹#›</a:t>
            </a:fld>
            <a:endParaRPr lang="en-US"/>
          </a:p>
        </p:txBody>
      </p:sp>
    </p:spTree>
    <p:extLst>
      <p:ext uri="{BB962C8B-B14F-4D97-AF65-F5344CB8AC3E}">
        <p14:creationId xmlns:p14="http://schemas.microsoft.com/office/powerpoint/2010/main" val="739191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b="1"/>
            </a:lvl1pPr>
          </a:lstStyle>
          <a:p>
            <a:r>
              <a:rPr lang="en-US" dirty="0"/>
              <a:t>Click to edit Master title style</a:t>
            </a:r>
          </a:p>
        </p:txBody>
      </p:sp>
      <p:sp>
        <p:nvSpPr>
          <p:cNvPr id="3" name="Content Placeholder 2"/>
          <p:cNvSpPr>
            <a:spLocks noGrp="1"/>
          </p:cNvSpPr>
          <p:nvPr>
            <p:ph idx="1"/>
          </p:nvPr>
        </p:nvSpPr>
        <p:spPr/>
        <p:txBody>
          <a:bodyPr/>
          <a:lstStyle>
            <a:lvl1pPr>
              <a:defRPr sz="2200"/>
            </a:lvl1pPr>
            <a:lvl2pPr>
              <a:defRPr sz="2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1CD004B-BB0D-44AE-9922-D3E053668E39}" type="datetimeFigureOut">
              <a:rPr lang="en-US" smtClean="0"/>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06836-E348-478D-91AF-472287C377E3}" type="slidenum">
              <a:rPr lang="en-US" smtClean="0"/>
              <a:t>‹#›</a:t>
            </a:fld>
            <a:endParaRPr lang="en-US"/>
          </a:p>
        </p:txBody>
      </p:sp>
    </p:spTree>
    <p:extLst>
      <p:ext uri="{BB962C8B-B14F-4D97-AF65-F5344CB8AC3E}">
        <p14:creationId xmlns:p14="http://schemas.microsoft.com/office/powerpoint/2010/main" val="2046219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05979"/>
            <a:ext cx="61722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42900" y="4767263"/>
            <a:ext cx="16002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E1CD004B-BB0D-44AE-9922-D3E053668E39}" type="datetimeFigureOut">
              <a:rPr lang="en-US" smtClean="0"/>
              <a:t>5/1/2020</a:t>
            </a:fld>
            <a:endParaRPr lang="en-US"/>
          </a:p>
        </p:txBody>
      </p:sp>
      <p:sp>
        <p:nvSpPr>
          <p:cNvPr id="5" name="Footer Placeholder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4B06836-E348-478D-91AF-472287C377E3}" type="slidenum">
              <a:rPr lang="en-US" smtClean="0"/>
              <a:t>‹#›</a:t>
            </a:fld>
            <a:endParaRPr lang="en-US"/>
          </a:p>
        </p:txBody>
      </p:sp>
    </p:spTree>
    <p:extLst>
      <p:ext uri="{BB962C8B-B14F-4D97-AF65-F5344CB8AC3E}">
        <p14:creationId xmlns:p14="http://schemas.microsoft.com/office/powerpoint/2010/main" val="1574893394"/>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0" hangingPunct="1">
        <a:spcBef>
          <a:spcPct val="0"/>
        </a:spcBef>
        <a:buNone/>
        <a:defRPr sz="28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hyperlink" Target="https://neodem.wp.horizon.ac.uk/"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www.youtube.com/c/DigitalLogicProgramming_LaMeres" TargetMode="External"/><Relationship Id="rId4" Type="http://schemas.openxmlformats.org/officeDocument/2006/relationships/image" Target="../media/image10.jpeg"/></Relationships>
</file>

<file path=ppt/slides/_rels/slide1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www.youtube.com/c/DigitalLogicProgramming_LaMeres" TargetMode="External"/><Relationship Id="rId4" Type="http://schemas.openxmlformats.org/officeDocument/2006/relationships/image" Target="../media/image10.jpeg"/></Relationships>
</file>

<file path=ppt/slides/_rels/slide12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www.youtube.com/c/DigitalLogicProgramming_LaMeres" TargetMode="External"/><Relationship Id="rId4" Type="http://schemas.openxmlformats.org/officeDocument/2006/relationships/image" Target="../media/image10.jpeg"/></Relationships>
</file>

<file path=ppt/slides/_rels/slide1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www.youtube.com/c/DigitalLogicProgramming_LaMeres" TargetMode="External"/><Relationship Id="rId4" Type="http://schemas.openxmlformats.org/officeDocument/2006/relationships/image" Target="../media/image10.jpeg"/></Relationships>
</file>

<file path=ppt/slides/_rels/slide1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www.youtube.com/c/DigitalLogicProgramming_LaMeres" TargetMode="Externa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www.youtube.com/c/DigitalLogicProgramming_LaMeres" TargetMode="Externa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www.youtube.com/c/DigitalLogicProgramming_LaMeres" TargetMode="External"/><Relationship Id="rId4" Type="http://schemas.openxmlformats.org/officeDocument/2006/relationships/image" Target="../media/image10.jpe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www.youtube.com/c/DigitalLogicProgramming_LaMeres" TargetMode="External"/><Relationship Id="rId4" Type="http://schemas.openxmlformats.org/officeDocument/2006/relationships/image" Target="../media/image10.jpeg"/></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www.youtube.com/c/DigitalLogicProgramming_LaMeres" TargetMode="External"/><Relationship Id="rId4" Type="http://schemas.openxmlformats.org/officeDocument/2006/relationships/image" Target="../media/image10.jpeg"/></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7.tif"/></Relationships>
</file>

<file path=ppt/slides/_rels/slide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www.youtube.com/c/DigitalLogicProgramming_LaMeres" TargetMode="External"/><Relationship Id="rId4" Type="http://schemas.openxmlformats.org/officeDocument/2006/relationships/image" Target="../media/image10.jpeg"/></Relationships>
</file>

<file path=ppt/slides/_rels/slide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7.jp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9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www.youtube.com/c/DigitalLogicProgramming_LaMeres" TargetMode="Externa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14: Serial Communications in C</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400801"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14.1	Serial Communications Overview</a:t>
            </a:r>
          </a:p>
        </p:txBody>
      </p:sp>
      <p:pic>
        <p:nvPicPr>
          <p:cNvPr id="17" name="Picture 16">
            <a:extLst>
              <a:ext uri="{FF2B5EF4-FFF2-40B4-BE49-F238E27FC236}">
                <a16:creationId xmlns:a16="http://schemas.microsoft.com/office/drawing/2014/main" id="{33BACBCE-DE74-4599-AF9E-C4E35380F3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145951" y="2833293"/>
            <a:ext cx="1219200" cy="1612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F1997D10-9FE3-40F5-BA6B-B961C760B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387" y="1664873"/>
            <a:ext cx="1937664" cy="2710855"/>
          </a:xfrm>
          <a:prstGeom prst="rect">
            <a:avLst/>
          </a:prstGeom>
        </p:spPr>
      </p:pic>
    </p:spTree>
    <p:extLst>
      <p:ext uri="{BB962C8B-B14F-4D97-AF65-F5344CB8AC3E}">
        <p14:creationId xmlns:p14="http://schemas.microsoft.com/office/powerpoint/2010/main" val="2382582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6" name="Subtitle 2"/>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0" name="Subtitle 2">
            <a:extLst>
              <a:ext uri="{FF2B5EF4-FFF2-40B4-BE49-F238E27FC236}">
                <a16:creationId xmlns:a16="http://schemas.microsoft.com/office/drawing/2014/main" id="{47BF6511-64E6-47BB-A25A-B173123BCBA2}"/>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3" name="Subtitle 2">
            <a:extLst>
              <a:ext uri="{FF2B5EF4-FFF2-40B4-BE49-F238E27FC236}">
                <a16:creationId xmlns:a16="http://schemas.microsoft.com/office/drawing/2014/main" id="{82365571-5626-4F63-97C3-080E4CB93A5F}"/>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4" name="Subtitle 2">
            <a:extLst>
              <a:ext uri="{FF2B5EF4-FFF2-40B4-BE49-F238E27FC236}">
                <a16:creationId xmlns:a16="http://schemas.microsoft.com/office/drawing/2014/main" id="{457D9AB9-75F9-43ED-9A54-C8BB3539F6FC}"/>
              </a:ext>
            </a:extLst>
          </p:cNvPr>
          <p:cNvSpPr txBox="1">
            <a:spLocks/>
          </p:cNvSpPr>
          <p:nvPr/>
        </p:nvSpPr>
        <p:spPr>
          <a:xfrm>
            <a:off x="190500" y="484467"/>
            <a:ext cx="6667500" cy="329249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Serial-to-Parallel Concept (Tx)</a:t>
            </a:r>
            <a:endParaRPr lang="en-US" sz="1600" dirty="0">
              <a:solidFill>
                <a:schemeClr val="accent2"/>
              </a:solidFill>
              <a:latin typeface="Arial" panose="020B0604020202020204" pitchFamily="34" charset="0"/>
              <a:cs typeface="Arial" panose="020B0604020202020204" pitchFamily="34" charset="0"/>
            </a:endParaRPr>
          </a:p>
        </p:txBody>
      </p:sp>
      <p:sp>
        <p:nvSpPr>
          <p:cNvPr id="17" name="Subtitle 2">
            <a:extLst>
              <a:ext uri="{FF2B5EF4-FFF2-40B4-BE49-F238E27FC236}">
                <a16:creationId xmlns:a16="http://schemas.microsoft.com/office/drawing/2014/main" id="{23E4AE9D-712C-43D5-A238-239429AD770C}"/>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8" name="Subtitle 2">
            <a:extLst>
              <a:ext uri="{FF2B5EF4-FFF2-40B4-BE49-F238E27FC236}">
                <a16:creationId xmlns:a16="http://schemas.microsoft.com/office/drawing/2014/main" id="{8DC7FE22-B1DF-4D13-A648-A9C250C2BB00}"/>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pic>
        <p:nvPicPr>
          <p:cNvPr id="24" name="Picture 23" descr="A picture containing screenshot&#10;&#10;Description automatically generated">
            <a:extLst>
              <a:ext uri="{FF2B5EF4-FFF2-40B4-BE49-F238E27FC236}">
                <a16:creationId xmlns:a16="http://schemas.microsoft.com/office/drawing/2014/main" id="{5A14BE6D-4577-4E9C-8870-91731105A55E}"/>
              </a:ext>
            </a:extLst>
          </p:cNvPr>
          <p:cNvPicPr>
            <a:picLocks noChangeAspect="1"/>
          </p:cNvPicPr>
          <p:nvPr/>
        </p:nvPicPr>
        <p:blipFill rotWithShape="1">
          <a:blip r:embed="rId2">
            <a:extLst>
              <a:ext uri="{28A0092B-C50C-407E-A947-70E740481C1C}">
                <a14:useLocalDpi xmlns:a14="http://schemas.microsoft.com/office/drawing/2010/main" val="0"/>
              </a:ext>
            </a:extLst>
          </a:blip>
          <a:srcRect l="27668" t="34743" r="2841" b="25752"/>
          <a:stretch/>
        </p:blipFill>
        <p:spPr>
          <a:xfrm>
            <a:off x="610854" y="1181877"/>
            <a:ext cx="5098779" cy="1992809"/>
          </a:xfrm>
          <a:prstGeom prst="rect">
            <a:avLst/>
          </a:prstGeom>
        </p:spPr>
      </p:pic>
      <p:sp>
        <p:nvSpPr>
          <p:cNvPr id="19" name="Subtitle 2">
            <a:extLst>
              <a:ext uri="{FF2B5EF4-FFF2-40B4-BE49-F238E27FC236}">
                <a16:creationId xmlns:a16="http://schemas.microsoft.com/office/drawing/2014/main" id="{256988AF-9D16-40FA-9C55-524ED8776FA1}"/>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4102F6FD-D17B-42EB-8108-66F1852A6A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21" name="Rectangle 20">
            <a:extLst>
              <a:ext uri="{FF2B5EF4-FFF2-40B4-BE49-F238E27FC236}">
                <a16:creationId xmlns:a16="http://schemas.microsoft.com/office/drawing/2014/main" id="{00AC4AB0-855D-4198-A3C2-8BE95C6C5338}"/>
              </a:ext>
            </a:extLst>
          </p:cNvPr>
          <p:cNvSpPr/>
          <p:nvPr/>
        </p:nvSpPr>
        <p:spPr>
          <a:xfrm>
            <a:off x="4938885" y="3776957"/>
            <a:ext cx="1919115" cy="184666"/>
          </a:xfrm>
          <a:prstGeom prst="rect">
            <a:avLst/>
          </a:prstGeom>
        </p:spPr>
        <p:txBody>
          <a:bodyPr wrap="none">
            <a:spAutoFit/>
          </a:bodyPr>
          <a:lstStyle/>
          <a:p>
            <a:pPr lvl="0"/>
            <a:r>
              <a:rPr lang="en-US" sz="600" dirty="0">
                <a:solidFill>
                  <a:srgbClr val="C00000"/>
                </a:solidFill>
                <a:latin typeface="Arial" panose="020B0604020202020204" pitchFamily="34" charset="0"/>
                <a:cs typeface="Arial" panose="020B0604020202020204" pitchFamily="34" charset="0"/>
              </a:rPr>
              <a:t>Image Courtesy of </a:t>
            </a:r>
            <a:r>
              <a:rPr lang="en-US" sz="600" dirty="0">
                <a:solidFill>
                  <a:srgbClr val="C00000"/>
                </a:solidFill>
                <a:hlinkClick r:id="rId4">
                  <a:extLst>
                    <a:ext uri="{A12FA001-AC4F-418D-AE19-62706E023703}">
                      <ahyp:hlinkClr xmlns:ahyp="http://schemas.microsoft.com/office/drawing/2018/hyperlinkcolor" val="tx"/>
                    </a:ext>
                  </a:extLst>
                </a:hlinkClick>
              </a:rPr>
              <a:t>https://neodem.wp.horizon.ac.uk/</a:t>
            </a:r>
            <a:endParaRPr lang="en-US" sz="600" dirty="0">
              <a:solidFill>
                <a:srgbClr val="C0000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7BA6CA0F-78CB-4A5E-BE92-A9091C41F0EE}"/>
              </a:ext>
            </a:extLst>
          </p:cNvPr>
          <p:cNvSpPr/>
          <p:nvPr/>
        </p:nvSpPr>
        <p:spPr>
          <a:xfrm>
            <a:off x="2054065" y="2450775"/>
            <a:ext cx="2749870" cy="4819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Parallel Register</a:t>
            </a:r>
          </a:p>
        </p:txBody>
      </p:sp>
      <p:sp>
        <p:nvSpPr>
          <p:cNvPr id="22" name="Rectangle 21">
            <a:extLst>
              <a:ext uri="{FF2B5EF4-FFF2-40B4-BE49-F238E27FC236}">
                <a16:creationId xmlns:a16="http://schemas.microsoft.com/office/drawing/2014/main" id="{83ED17C7-1B23-4502-87ED-D727399B7D34}"/>
              </a:ext>
            </a:extLst>
          </p:cNvPr>
          <p:cNvSpPr/>
          <p:nvPr/>
        </p:nvSpPr>
        <p:spPr>
          <a:xfrm>
            <a:off x="6146177" y="2932924"/>
            <a:ext cx="658304"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Rectangle 22">
            <a:extLst>
              <a:ext uri="{FF2B5EF4-FFF2-40B4-BE49-F238E27FC236}">
                <a16:creationId xmlns:a16="http://schemas.microsoft.com/office/drawing/2014/main" id="{A6B1FF88-7E54-4BFA-934F-9C55ECB499C8}"/>
              </a:ext>
            </a:extLst>
          </p:cNvPr>
          <p:cNvSpPr/>
          <p:nvPr/>
        </p:nvSpPr>
        <p:spPr>
          <a:xfrm>
            <a:off x="76200" y="1444912"/>
            <a:ext cx="475445"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Rx</a:t>
            </a:r>
          </a:p>
        </p:txBody>
      </p:sp>
      <p:sp>
        <p:nvSpPr>
          <p:cNvPr id="25" name="Rectangle 24">
            <a:extLst>
              <a:ext uri="{FF2B5EF4-FFF2-40B4-BE49-F238E27FC236}">
                <a16:creationId xmlns:a16="http://schemas.microsoft.com/office/drawing/2014/main" id="{C220EE49-C5D7-45F9-9AE0-A37CADE171F2}"/>
              </a:ext>
            </a:extLst>
          </p:cNvPr>
          <p:cNvSpPr/>
          <p:nvPr/>
        </p:nvSpPr>
        <p:spPr>
          <a:xfrm>
            <a:off x="1066800" y="971550"/>
            <a:ext cx="2057400" cy="341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ectangle 25">
            <a:extLst>
              <a:ext uri="{FF2B5EF4-FFF2-40B4-BE49-F238E27FC236}">
                <a16:creationId xmlns:a16="http://schemas.microsoft.com/office/drawing/2014/main" id="{5A33D7B4-5C9C-4C05-913D-9BB241E829BA}"/>
              </a:ext>
            </a:extLst>
          </p:cNvPr>
          <p:cNvSpPr/>
          <p:nvPr/>
        </p:nvSpPr>
        <p:spPr>
          <a:xfrm>
            <a:off x="588821" y="2301086"/>
            <a:ext cx="782779" cy="910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7089856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14: Serial Communications in C</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55320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14.1.2 UART Transmit on the MSP430FR2355 – </a:t>
            </a:r>
            <a:br>
              <a:rPr lang="en-US" sz="1600" b="1" cap="small" dirty="0">
                <a:solidFill>
                  <a:schemeClr val="accent2"/>
                </a:solidFill>
                <a:latin typeface="Arial" panose="020B0604020202020204" pitchFamily="34" charset="0"/>
                <a:cs typeface="Arial" panose="020B0604020202020204" pitchFamily="34" charset="0"/>
              </a:rPr>
            </a:br>
            <a:r>
              <a:rPr lang="en-US" sz="1600" b="1" cap="small" dirty="0">
                <a:solidFill>
                  <a:schemeClr val="accent2"/>
                </a:solidFill>
                <a:latin typeface="Arial" panose="020B0604020202020204" pitchFamily="34" charset="0"/>
                <a:cs typeface="Arial" panose="020B0604020202020204" pitchFamily="34" charset="0"/>
              </a:rPr>
              <a:t>   Example: Sending ASCII Characters to a Terminal</a:t>
            </a:r>
            <a:endParaRPr lang="en-US" sz="1400" b="1" cap="small" dirty="0">
              <a:solidFill>
                <a:schemeClr val="accent2"/>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33BACBCE-DE74-4599-AF9E-C4E35380F3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145951" y="2989918"/>
            <a:ext cx="1219200" cy="1612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F1997D10-9FE3-40F5-BA6B-B961C760B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864711"/>
            <a:ext cx="1937664" cy="2710855"/>
          </a:xfrm>
          <a:prstGeom prst="rect">
            <a:avLst/>
          </a:prstGeom>
        </p:spPr>
      </p:pic>
    </p:spTree>
    <p:extLst>
      <p:ext uri="{BB962C8B-B14F-4D97-AF65-F5344CB8AC3E}">
        <p14:creationId xmlns:p14="http://schemas.microsoft.com/office/powerpoint/2010/main" val="42871515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14: Serial Communications in C</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55320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14.1.2 UART Transmit on the MSP430FR2355 – </a:t>
            </a:r>
            <a:br>
              <a:rPr lang="en-US" sz="1600" b="1" cap="small" dirty="0">
                <a:solidFill>
                  <a:schemeClr val="accent2"/>
                </a:solidFill>
                <a:latin typeface="Arial" panose="020B0604020202020204" pitchFamily="34" charset="0"/>
                <a:cs typeface="Arial" panose="020B0604020202020204" pitchFamily="34" charset="0"/>
              </a:rPr>
            </a:br>
            <a:r>
              <a:rPr lang="en-US" sz="1600" b="1" cap="small" dirty="0">
                <a:solidFill>
                  <a:schemeClr val="accent2"/>
                </a:solidFill>
                <a:latin typeface="Arial" panose="020B0604020202020204" pitchFamily="34" charset="0"/>
                <a:cs typeface="Arial" panose="020B0604020202020204" pitchFamily="34" charset="0"/>
              </a:rPr>
              <a:t>   Example: Sending ASCII Characters to a Terminal</a:t>
            </a:r>
            <a:endParaRPr lang="en-US" sz="1400" b="1" cap="small" dirty="0">
              <a:solidFill>
                <a:schemeClr val="accent2"/>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33BACBCE-DE74-4599-AF9E-C4E35380F3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145951" y="2989918"/>
            <a:ext cx="1219200" cy="1612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F1997D10-9FE3-40F5-BA6B-B961C760B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864711"/>
            <a:ext cx="1937664" cy="2710855"/>
          </a:xfrm>
          <a:prstGeom prst="rect">
            <a:avLst/>
          </a:prstGeom>
        </p:spPr>
      </p:pic>
    </p:spTree>
    <p:extLst>
      <p:ext uri="{BB962C8B-B14F-4D97-AF65-F5344CB8AC3E}">
        <p14:creationId xmlns:p14="http://schemas.microsoft.com/office/powerpoint/2010/main" val="40329674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9" name="Subtitle 2">
            <a:extLst>
              <a:ext uri="{FF2B5EF4-FFF2-40B4-BE49-F238E27FC236}">
                <a16:creationId xmlns:a16="http://schemas.microsoft.com/office/drawing/2014/main" id="{1D404CF6-38AD-49F6-8409-07E09B11C28E}"/>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85750" indent="-28575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Terminal</a:t>
            </a:r>
            <a:r>
              <a:rPr lang="en-US" sz="1600" dirty="0">
                <a:solidFill>
                  <a:schemeClr val="accent2"/>
                </a:solidFill>
                <a:latin typeface="Arial" panose="020B0604020202020204" pitchFamily="34" charset="0"/>
                <a:cs typeface="Arial" panose="020B0604020202020204" pitchFamily="34" charset="0"/>
              </a:rPr>
              <a:t> – a way to communicate with a device using standard I/O on a computer.</a:t>
            </a:r>
          </a:p>
          <a:p>
            <a:pPr marL="285750" indent="-285750" algn="l">
              <a:buFont typeface="Arial" panose="020B0604020202020204" pitchFamily="34" charset="0"/>
              <a:buChar char="•"/>
            </a:pPr>
            <a:endParaRPr lang="en-US" sz="1600" b="1" dirty="0">
              <a:solidFill>
                <a:schemeClr val="accent2"/>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A terminal uses the UART interface to send and receive bytes through a serial port on a computer.</a:t>
            </a:r>
          </a:p>
          <a:p>
            <a:pPr marL="285750" indent="-28575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CCS design environment contains a built-in terminal feature that can be used to view data coming from the MSP430FR2355 board and also send information to the MCU board.</a:t>
            </a:r>
          </a:p>
        </p:txBody>
      </p:sp>
      <p:pic>
        <p:nvPicPr>
          <p:cNvPr id="17" name="Picture 16">
            <a:extLst>
              <a:ext uri="{FF2B5EF4-FFF2-40B4-BE49-F238E27FC236}">
                <a16:creationId xmlns:a16="http://schemas.microsoft.com/office/drawing/2014/main" id="{0F9282CC-7964-4D7D-A1CD-A045D05DF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20" name="Rectangle 19">
            <a:extLst>
              <a:ext uri="{FF2B5EF4-FFF2-40B4-BE49-F238E27FC236}">
                <a16:creationId xmlns:a16="http://schemas.microsoft.com/office/drawing/2014/main" id="{ED883A16-CCE7-4D95-9509-BA4EA02A59DF}"/>
              </a:ext>
            </a:extLst>
          </p:cNvPr>
          <p:cNvSpPr/>
          <p:nvPr/>
        </p:nvSpPr>
        <p:spPr>
          <a:xfrm>
            <a:off x="4928965" y="3776957"/>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55790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9" name="Subtitle 2">
            <a:extLst>
              <a:ext uri="{FF2B5EF4-FFF2-40B4-BE49-F238E27FC236}">
                <a16:creationId xmlns:a16="http://schemas.microsoft.com/office/drawing/2014/main" id="{1D404CF6-38AD-49F6-8409-07E09B11C28E}"/>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85750" indent="-28575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board contains a debug chip that handles downloading programs onto the MCU in addition to debugging programs.</a:t>
            </a:r>
          </a:p>
          <a:p>
            <a:pPr marL="285750" indent="-28575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When setting up a terminal connection to the MSP430FR2355 board, the com port number of the Application UART1 is used as the connection ID</a:t>
            </a:r>
          </a:p>
        </p:txBody>
      </p:sp>
      <p:pic>
        <p:nvPicPr>
          <p:cNvPr id="17" name="Picture 16">
            <a:extLst>
              <a:ext uri="{FF2B5EF4-FFF2-40B4-BE49-F238E27FC236}">
                <a16:creationId xmlns:a16="http://schemas.microsoft.com/office/drawing/2014/main" id="{0F9282CC-7964-4D7D-A1CD-A045D05DF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9" name="Rectangle 18">
            <a:extLst>
              <a:ext uri="{FF2B5EF4-FFF2-40B4-BE49-F238E27FC236}">
                <a16:creationId xmlns:a16="http://schemas.microsoft.com/office/drawing/2014/main" id="{F10AE6A0-242A-4093-AB04-CE95F47EEDB9}"/>
              </a:ext>
            </a:extLst>
          </p:cNvPr>
          <p:cNvSpPr/>
          <p:nvPr/>
        </p:nvSpPr>
        <p:spPr>
          <a:xfrm>
            <a:off x="4928965" y="3776957"/>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16237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5" name="Picture 4" descr="A screenshot of a cell phone&#10;&#10;Description automatically generated">
            <a:extLst>
              <a:ext uri="{FF2B5EF4-FFF2-40B4-BE49-F238E27FC236}">
                <a16:creationId xmlns:a16="http://schemas.microsoft.com/office/drawing/2014/main" id="{AFD7841C-189A-4235-9521-44B92884B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887186"/>
            <a:ext cx="5806440" cy="3940084"/>
          </a:xfrm>
          <a:prstGeom prst="rect">
            <a:avLst/>
          </a:prstGeom>
        </p:spPr>
      </p:pic>
    </p:spTree>
    <p:extLst>
      <p:ext uri="{BB962C8B-B14F-4D97-AF65-F5344CB8AC3E}">
        <p14:creationId xmlns:p14="http://schemas.microsoft.com/office/powerpoint/2010/main" val="14467844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9" name="Subtitle 2">
            <a:extLst>
              <a:ext uri="{FF2B5EF4-FFF2-40B4-BE49-F238E27FC236}">
                <a16:creationId xmlns:a16="http://schemas.microsoft.com/office/drawing/2014/main" id="{1D404CF6-38AD-49F6-8409-07E09B11C28E}"/>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85750" indent="-28575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ASCII</a:t>
            </a:r>
            <a:r>
              <a:rPr lang="en-US" sz="1600" dirty="0">
                <a:solidFill>
                  <a:schemeClr val="accent2"/>
                </a:solidFill>
                <a:latin typeface="Arial" panose="020B0604020202020204" pitchFamily="34" charset="0"/>
                <a:cs typeface="Arial" panose="020B0604020202020204" pitchFamily="34" charset="0"/>
              </a:rPr>
              <a:t> – a coding scheme that uses terminal windows interface with the standard I/O of the computer</a:t>
            </a:r>
          </a:p>
          <a:p>
            <a:pPr marL="285750" indent="-285750" algn="l">
              <a:buFont typeface="Arial" panose="020B0604020202020204" pitchFamily="34" charset="0"/>
              <a:buChar char="•"/>
            </a:pPr>
            <a:endParaRPr lang="en-US" sz="1600" b="1" dirty="0">
              <a:solidFill>
                <a:schemeClr val="accent2"/>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ASCII – </a:t>
            </a:r>
            <a:r>
              <a:rPr lang="en-US" sz="1600" i="1" dirty="0">
                <a:solidFill>
                  <a:schemeClr val="accent2"/>
                </a:solidFill>
                <a:latin typeface="Arial" panose="020B0604020202020204" pitchFamily="34" charset="0"/>
                <a:cs typeface="Arial" panose="020B0604020202020204" pitchFamily="34" charset="0"/>
              </a:rPr>
              <a:t>American Standard Code for Information Interchange</a:t>
            </a:r>
          </a:p>
          <a:p>
            <a:pPr marL="285750" indent="-285750" algn="l">
              <a:buFont typeface="Arial" panose="020B0604020202020204" pitchFamily="34" charset="0"/>
              <a:buChar char="•"/>
            </a:pPr>
            <a:endParaRPr lang="en-US" sz="1600" b="1" i="1" dirty="0">
              <a:solidFill>
                <a:schemeClr val="accent2"/>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This coding approach allows each button press on a computer’s keyboard to result in an 8-bit code being generated and understood by the computer’s CPU.</a:t>
            </a:r>
          </a:p>
          <a:p>
            <a:pPr marL="285750" indent="-28575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0F9282CC-7964-4D7D-A1CD-A045D05DF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9" name="Rectangle 18">
            <a:extLst>
              <a:ext uri="{FF2B5EF4-FFF2-40B4-BE49-F238E27FC236}">
                <a16:creationId xmlns:a16="http://schemas.microsoft.com/office/drawing/2014/main" id="{D888483E-B23F-4562-9DE7-33E9FF404315}"/>
              </a:ext>
            </a:extLst>
          </p:cNvPr>
          <p:cNvSpPr/>
          <p:nvPr/>
        </p:nvSpPr>
        <p:spPr>
          <a:xfrm>
            <a:off x="4928965" y="3776957"/>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13285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9" name="Subtitle 2">
            <a:extLst>
              <a:ext uri="{FF2B5EF4-FFF2-40B4-BE49-F238E27FC236}">
                <a16:creationId xmlns:a16="http://schemas.microsoft.com/office/drawing/2014/main" id="{1D404CF6-38AD-49F6-8409-07E09B11C28E}"/>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85750" indent="-28575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When writing a program, the data type “char” can be used to declare variable and store characters in ASCII.</a:t>
            </a:r>
          </a:p>
          <a:p>
            <a:pPr marL="285750" indent="-28575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In C, when a statement such as </a:t>
            </a:r>
            <a:r>
              <a:rPr lang="en-US" sz="1600" i="1" dirty="0">
                <a:solidFill>
                  <a:schemeClr val="accent2"/>
                </a:solidFill>
                <a:latin typeface="Arial" panose="020B0604020202020204" pitchFamily="34" charset="0"/>
                <a:cs typeface="Arial" panose="020B0604020202020204" pitchFamily="34" charset="0"/>
              </a:rPr>
              <a:t>char Var1 = ‘A’; </a:t>
            </a:r>
            <a:r>
              <a:rPr lang="en-US" sz="1600" dirty="0">
                <a:solidFill>
                  <a:schemeClr val="accent2"/>
                </a:solidFill>
                <a:latin typeface="Arial" panose="020B0604020202020204" pitchFamily="34" charset="0"/>
                <a:cs typeface="Arial" panose="020B0604020202020204" pitchFamily="34" charset="0"/>
              </a:rPr>
              <a:t>is used, it will assign the ASCII code for the symbol “A” into the 8-bit variable labeled “Var1.”</a:t>
            </a:r>
          </a:p>
          <a:p>
            <a:pPr marL="285750" indent="-285750" algn="l">
              <a:buFont typeface="Arial" panose="020B0604020202020204" pitchFamily="34" charset="0"/>
              <a:buChar char="•"/>
            </a:pPr>
            <a:endParaRPr lang="en-US" sz="1600" i="1" dirty="0">
              <a:solidFill>
                <a:schemeClr val="accent2"/>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Using the char datatype allows us to create programs that can send and receive ASCII characters using a terminal.</a:t>
            </a:r>
          </a:p>
          <a:p>
            <a:pPr marL="285750" indent="-28575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0F9282CC-7964-4D7D-A1CD-A045D05DF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9" name="Rectangle 18">
            <a:extLst>
              <a:ext uri="{FF2B5EF4-FFF2-40B4-BE49-F238E27FC236}">
                <a16:creationId xmlns:a16="http://schemas.microsoft.com/office/drawing/2014/main" id="{0CA07AA7-07E2-40A8-AD15-C99E22A77C9C}"/>
              </a:ext>
            </a:extLst>
          </p:cNvPr>
          <p:cNvSpPr/>
          <p:nvPr/>
        </p:nvSpPr>
        <p:spPr>
          <a:xfrm>
            <a:off x="4928965" y="3776957"/>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0591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9" name="Subtitle 2">
            <a:extLst>
              <a:ext uri="{FF2B5EF4-FFF2-40B4-BE49-F238E27FC236}">
                <a16:creationId xmlns:a16="http://schemas.microsoft.com/office/drawing/2014/main" id="{1D404CF6-38AD-49F6-8409-07E09B11C28E}"/>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85750" indent="-28575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pic>
        <p:nvPicPr>
          <p:cNvPr id="20" name="Picture 19" descr="A screenshot of a cell phone&#10;&#10;Description automatically generated">
            <a:extLst>
              <a:ext uri="{FF2B5EF4-FFF2-40B4-BE49-F238E27FC236}">
                <a16:creationId xmlns:a16="http://schemas.microsoft.com/office/drawing/2014/main" id="{FF2C96F2-2FDE-4AC8-963B-B0D38C0EF6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499" y="912848"/>
            <a:ext cx="2663391" cy="3853291"/>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6C9CBDE4-B36F-4DAA-A4FA-11BE2C834003}"/>
              </a:ext>
            </a:extLst>
          </p:cNvPr>
          <p:cNvPicPr>
            <a:picLocks noChangeAspect="1"/>
          </p:cNvPicPr>
          <p:nvPr/>
        </p:nvPicPr>
        <p:blipFill rotWithShape="1">
          <a:blip r:embed="rId3">
            <a:extLst>
              <a:ext uri="{28A0092B-C50C-407E-A947-70E740481C1C}">
                <a14:useLocalDpi xmlns:a14="http://schemas.microsoft.com/office/drawing/2010/main" val="0"/>
              </a:ext>
            </a:extLst>
          </a:blip>
          <a:srcRect l="52512" t="3303" r="4097" b="82851"/>
          <a:stretch/>
        </p:blipFill>
        <p:spPr>
          <a:xfrm>
            <a:off x="2986726" y="1124139"/>
            <a:ext cx="3680774" cy="1699303"/>
          </a:xfrm>
          <a:prstGeom prst="rect">
            <a:avLst/>
          </a:prstGeom>
          <a:ln w="57150">
            <a:solidFill>
              <a:schemeClr val="accent2">
                <a:lumMod val="75000"/>
              </a:schemeClr>
            </a:solidFill>
          </a:ln>
        </p:spPr>
      </p:pic>
      <p:cxnSp>
        <p:nvCxnSpPr>
          <p:cNvPr id="5" name="Straight Connector 4">
            <a:extLst>
              <a:ext uri="{FF2B5EF4-FFF2-40B4-BE49-F238E27FC236}">
                <a16:creationId xmlns:a16="http://schemas.microsoft.com/office/drawing/2014/main" id="{6802AA9D-F820-40AD-B56A-08A34B6694CE}"/>
              </a:ext>
            </a:extLst>
          </p:cNvPr>
          <p:cNvCxnSpPr/>
          <p:nvPr/>
        </p:nvCxnSpPr>
        <p:spPr>
          <a:xfrm>
            <a:off x="2455572" y="1315116"/>
            <a:ext cx="497983" cy="359138"/>
          </a:xfrm>
          <a:prstGeom prst="line">
            <a:avLst/>
          </a:prstGeom>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16444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Character Over UART</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6" name="Picture 5">
            <a:extLst>
              <a:ext uri="{FF2B5EF4-FFF2-40B4-BE49-F238E27FC236}">
                <a16:creationId xmlns:a16="http://schemas.microsoft.com/office/drawing/2014/main" id="{8CD3D523-64AE-414E-AA6D-89D232AC0B7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3400" y="990338"/>
            <a:ext cx="5802630" cy="3650947"/>
          </a:xfrm>
          <a:prstGeom prst="rect">
            <a:avLst/>
          </a:prstGeom>
        </p:spPr>
      </p:pic>
    </p:spTree>
    <p:extLst>
      <p:ext uri="{BB962C8B-B14F-4D97-AF65-F5344CB8AC3E}">
        <p14:creationId xmlns:p14="http://schemas.microsoft.com/office/powerpoint/2010/main" val="3568850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Character Over UART</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9" name="Subtitle 2">
            <a:extLst>
              <a:ext uri="{FF2B5EF4-FFF2-40B4-BE49-F238E27FC236}">
                <a16:creationId xmlns:a16="http://schemas.microsoft.com/office/drawing/2014/main" id="{1D404CF6-38AD-49F6-8409-07E09B11C28E}"/>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1: In CCS, create a new C/C++ Empty Project (with </a:t>
            </a:r>
            <a:r>
              <a:rPr lang="en-US" sz="1600" dirty="0" err="1">
                <a:solidFill>
                  <a:schemeClr val="accent2"/>
                </a:solidFill>
                <a:latin typeface="Arial" panose="020B0604020202020204" pitchFamily="34" charset="0"/>
                <a:cs typeface="Arial" panose="020B0604020202020204" pitchFamily="34" charset="0"/>
              </a:rPr>
              <a:t>main.c</a:t>
            </a:r>
            <a:r>
              <a:rPr lang="en-US" sz="1600" dirty="0">
                <a:solidFill>
                  <a:schemeClr val="accent2"/>
                </a:solidFill>
                <a:latin typeface="Arial" panose="020B0604020202020204" pitchFamily="34" charset="0"/>
                <a:cs typeface="Arial" panose="020B0604020202020204" pitchFamily="34" charset="0"/>
              </a:rPr>
              <a:t>) titled:</a:t>
            </a:r>
          </a:p>
          <a:p>
            <a:pPr algn="l"/>
            <a:r>
              <a:rPr lang="en-US" sz="1600" dirty="0">
                <a:solidFill>
                  <a:schemeClr val="accent2"/>
                </a:solidFill>
                <a:latin typeface="Arial" panose="020B0604020202020204" pitchFamily="34" charset="0"/>
                <a:cs typeface="Arial" panose="020B0604020202020204" pitchFamily="34" charset="0"/>
              </a:rPr>
              <a:t>	</a:t>
            </a:r>
            <a:r>
              <a:rPr lang="en-US" sz="1600" b="1" dirty="0">
                <a:solidFill>
                  <a:schemeClr val="accent2"/>
                </a:solidFill>
                <a:latin typeface="Arial" panose="020B0604020202020204" pitchFamily="34" charset="0"/>
                <a:cs typeface="Arial" panose="020B0604020202020204" pitchFamily="34" charset="0"/>
              </a:rPr>
              <a:t>C_UART_Tx3_Sending_Char</a:t>
            </a:r>
          </a:p>
          <a:p>
            <a:pPr algn="l"/>
            <a:endParaRPr lang="en-US" sz="1600" b="1" dirty="0">
              <a:solidFill>
                <a:schemeClr val="accent2"/>
              </a:solidFill>
              <a:latin typeface="Arial" panose="020B0604020202020204" pitchFamily="34" charset="0"/>
              <a:cs typeface="Arial" panose="020B0604020202020204" pitchFamily="34" charset="0"/>
            </a:endParaRPr>
          </a:p>
          <a:p>
            <a:pPr algn="l"/>
            <a:r>
              <a:rPr lang="en-US" sz="1600" dirty="0">
                <a:solidFill>
                  <a:schemeClr val="accent2"/>
                </a:solidFill>
                <a:latin typeface="Arial" panose="020B0604020202020204" pitchFamily="34" charset="0"/>
                <a:cs typeface="Arial" panose="020B0604020202020204" pitchFamily="34" charset="0"/>
              </a:rPr>
              <a:t>Step 2: Type in the following code in </a:t>
            </a:r>
            <a:r>
              <a:rPr lang="en-US" sz="1600" dirty="0" err="1">
                <a:solidFill>
                  <a:schemeClr val="accent2"/>
                </a:solidFill>
                <a:latin typeface="Arial" panose="020B0604020202020204" pitchFamily="34" charset="0"/>
                <a:cs typeface="Arial" panose="020B0604020202020204" pitchFamily="34" charset="0"/>
              </a:rPr>
              <a:t>main.c</a:t>
            </a:r>
            <a:r>
              <a:rPr lang="en-US" sz="1600" dirty="0">
                <a:solidFill>
                  <a:schemeClr val="accent2"/>
                </a:solidFill>
                <a:latin typeface="Arial" panose="020B0604020202020204" pitchFamily="34" charset="0"/>
                <a:cs typeface="Arial" panose="020B0604020202020204" pitchFamily="34" charset="0"/>
              </a:rPr>
              <a:t> after the statement to stop the watchdog timer.</a:t>
            </a:r>
          </a:p>
        </p:txBody>
      </p:sp>
      <p:pic>
        <p:nvPicPr>
          <p:cNvPr id="17" name="Picture 16">
            <a:extLst>
              <a:ext uri="{FF2B5EF4-FFF2-40B4-BE49-F238E27FC236}">
                <a16:creationId xmlns:a16="http://schemas.microsoft.com/office/drawing/2014/main" id="{0F9282CC-7964-4D7D-A1CD-A045D05DF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9" name="Rectangle 18">
            <a:extLst>
              <a:ext uri="{FF2B5EF4-FFF2-40B4-BE49-F238E27FC236}">
                <a16:creationId xmlns:a16="http://schemas.microsoft.com/office/drawing/2014/main" id="{BE179BAA-5F32-4ECC-A754-799D76E47CC9}"/>
              </a:ext>
            </a:extLst>
          </p:cNvPr>
          <p:cNvSpPr/>
          <p:nvPr/>
        </p:nvSpPr>
        <p:spPr>
          <a:xfrm>
            <a:off x="4928965" y="3776957"/>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5301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457D9AB9-75F9-43ED-9A54-C8BB3539F6FC}"/>
              </a:ext>
            </a:extLst>
          </p:cNvPr>
          <p:cNvSpPr txBox="1">
            <a:spLocks/>
          </p:cNvSpPr>
          <p:nvPr/>
        </p:nvSpPr>
        <p:spPr>
          <a:xfrm>
            <a:off x="190500" y="484467"/>
            <a:ext cx="6667500" cy="329249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Serial Communications on MCU’s</a:t>
            </a:r>
            <a:br>
              <a:rPr lang="en-US" sz="1600" b="1" dirty="0">
                <a:solidFill>
                  <a:schemeClr val="accent2"/>
                </a:solidFill>
                <a:latin typeface="Arial" panose="020B0604020202020204" pitchFamily="34" charset="0"/>
                <a:cs typeface="Arial" panose="020B0604020202020204" pitchFamily="34" charset="0"/>
              </a:rPr>
            </a:br>
            <a:br>
              <a:rPr lang="en-US" sz="1600" b="1" dirty="0">
                <a:solidFill>
                  <a:schemeClr val="accent2"/>
                </a:solidFill>
                <a:latin typeface="Arial" panose="020B0604020202020204" pitchFamily="34" charset="0"/>
                <a:cs typeface="Arial" panose="020B0604020202020204" pitchFamily="34" charset="0"/>
              </a:rPr>
            </a:br>
            <a:r>
              <a:rPr lang="en-US" sz="1600" b="1" dirty="0">
                <a:solidFill>
                  <a:schemeClr val="accent2"/>
                </a:solidFill>
                <a:latin typeface="Arial" panose="020B0604020202020204" pitchFamily="34" charset="0"/>
                <a:cs typeface="Arial" panose="020B0604020202020204" pitchFamily="34" charset="0"/>
              </a:rPr>
              <a:t>- Learning….</a:t>
            </a:r>
            <a:br>
              <a:rPr lang="en-US" sz="1600" b="1" dirty="0">
                <a:solidFill>
                  <a:schemeClr val="accent2"/>
                </a:solidFill>
                <a:latin typeface="Arial" panose="020B0604020202020204" pitchFamily="34" charset="0"/>
                <a:cs typeface="Arial" panose="020B0604020202020204" pitchFamily="34" charset="0"/>
              </a:rPr>
            </a:br>
            <a:br>
              <a:rPr lang="en-US" sz="1600" b="1" dirty="0">
                <a:solidFill>
                  <a:schemeClr val="accent2"/>
                </a:solidFill>
                <a:latin typeface="Arial" panose="020B0604020202020204" pitchFamily="34" charset="0"/>
                <a:cs typeface="Arial" panose="020B0604020202020204" pitchFamily="34" charset="0"/>
              </a:rPr>
            </a:br>
            <a:r>
              <a:rPr lang="en-US" sz="1600" b="1" dirty="0">
                <a:solidFill>
                  <a:schemeClr val="accent2"/>
                </a:solidFill>
                <a:latin typeface="Arial" panose="020B0604020202020204" pitchFamily="34" charset="0"/>
                <a:cs typeface="Arial" panose="020B0604020202020204" pitchFamily="34" charset="0"/>
              </a:rPr>
              <a:t>  Step 1 </a:t>
            </a:r>
            <a:r>
              <a:rPr lang="en-US" sz="1600" dirty="0">
                <a:solidFill>
                  <a:schemeClr val="accent2"/>
                </a:solidFill>
                <a:latin typeface="Arial" panose="020B0604020202020204" pitchFamily="34" charset="0"/>
                <a:cs typeface="Arial" panose="020B0604020202020204" pitchFamily="34" charset="0"/>
              </a:rPr>
              <a:t>– you need to know the </a:t>
            </a:r>
            <a:r>
              <a:rPr lang="en-US" sz="1600" i="1" dirty="0">
                <a:solidFill>
                  <a:schemeClr val="accent2"/>
                </a:solidFill>
                <a:latin typeface="Arial" panose="020B0604020202020204" pitchFamily="34" charset="0"/>
                <a:cs typeface="Arial" panose="020B0604020202020204" pitchFamily="34" charset="0"/>
              </a:rPr>
              <a:t>standard</a:t>
            </a:r>
            <a:r>
              <a:rPr lang="en-US" sz="1600" dirty="0">
                <a:solidFill>
                  <a:schemeClr val="accent2"/>
                </a:solidFill>
                <a:latin typeface="Arial" panose="020B0604020202020204" pitchFamily="34" charset="0"/>
                <a:cs typeface="Arial" panose="020B0604020202020204" pitchFamily="34" charset="0"/>
              </a:rPr>
              <a:t>.</a:t>
            </a:r>
            <a:br>
              <a:rPr lang="en-US" sz="1600" b="1" dirty="0">
                <a:solidFill>
                  <a:schemeClr val="accent2"/>
                </a:solidFill>
                <a:latin typeface="Arial" panose="020B0604020202020204" pitchFamily="34" charset="0"/>
                <a:cs typeface="Arial" panose="020B0604020202020204" pitchFamily="34" charset="0"/>
              </a:rPr>
            </a:br>
            <a:br>
              <a:rPr lang="en-US" sz="1600" b="1" dirty="0">
                <a:solidFill>
                  <a:schemeClr val="accent2"/>
                </a:solidFill>
                <a:latin typeface="Arial" panose="020B0604020202020204" pitchFamily="34" charset="0"/>
                <a:cs typeface="Arial" panose="020B0604020202020204" pitchFamily="34" charset="0"/>
              </a:rPr>
            </a:br>
            <a:r>
              <a:rPr lang="en-US" sz="1600" b="1" dirty="0">
                <a:solidFill>
                  <a:schemeClr val="accent2"/>
                </a:solidFill>
                <a:latin typeface="Arial" panose="020B0604020202020204" pitchFamily="34" charset="0"/>
                <a:cs typeface="Arial" panose="020B0604020202020204" pitchFamily="34" charset="0"/>
              </a:rPr>
              <a:t>  Step 2 – </a:t>
            </a:r>
            <a:r>
              <a:rPr lang="en-US" sz="1600" dirty="0">
                <a:solidFill>
                  <a:schemeClr val="accent2"/>
                </a:solidFill>
                <a:latin typeface="Arial" panose="020B0604020202020204" pitchFamily="34" charset="0"/>
                <a:cs typeface="Arial" panose="020B0604020202020204" pitchFamily="34" charset="0"/>
              </a:rPr>
              <a:t>decide whether to bit bang or use peripheral.</a:t>
            </a:r>
            <a:br>
              <a:rPr lang="en-US" sz="1600" b="1" dirty="0">
                <a:solidFill>
                  <a:schemeClr val="accent2"/>
                </a:solidFill>
                <a:latin typeface="Arial" panose="020B0604020202020204" pitchFamily="34" charset="0"/>
                <a:cs typeface="Arial" panose="020B0604020202020204" pitchFamily="34" charset="0"/>
              </a:rPr>
            </a:br>
            <a:br>
              <a:rPr lang="en-US" sz="1600" b="1" dirty="0">
                <a:solidFill>
                  <a:schemeClr val="accent2"/>
                </a:solidFill>
                <a:latin typeface="Arial" panose="020B0604020202020204" pitchFamily="34" charset="0"/>
                <a:cs typeface="Arial" panose="020B0604020202020204" pitchFamily="34" charset="0"/>
              </a:rPr>
            </a:br>
            <a:r>
              <a:rPr lang="en-US" sz="1600" i="1" dirty="0">
                <a:solidFill>
                  <a:schemeClr val="accent2"/>
                </a:solidFill>
                <a:latin typeface="Arial" panose="020B0604020202020204" pitchFamily="34" charset="0"/>
                <a:cs typeface="Arial" panose="020B0604020202020204" pitchFamily="34" charset="0"/>
              </a:rPr>
              <a:t>We will use the peripherals.  After you see the serial busses in action, bit banging will make more sense.</a:t>
            </a:r>
            <a:br>
              <a:rPr lang="en-US" sz="1600" dirty="0">
                <a:solidFill>
                  <a:schemeClr val="accent2"/>
                </a:solidFill>
                <a:latin typeface="Arial" panose="020B0604020202020204" pitchFamily="34" charset="0"/>
                <a:cs typeface="Arial" panose="020B0604020202020204" pitchFamily="34" charset="0"/>
              </a:rPr>
            </a:br>
            <a:r>
              <a:rPr lang="en-US" sz="1600" dirty="0">
                <a:solidFill>
                  <a:schemeClr val="accent2"/>
                </a:solidFill>
                <a:latin typeface="Arial" panose="020B0604020202020204" pitchFamily="34" charset="0"/>
                <a:cs typeface="Arial" panose="020B0604020202020204" pitchFamily="34" charset="0"/>
              </a:rPr>
              <a:t>     </a:t>
            </a:r>
          </a:p>
        </p:txBody>
      </p:sp>
      <p:pic>
        <p:nvPicPr>
          <p:cNvPr id="9" name="Picture 8">
            <a:extLst>
              <a:ext uri="{FF2B5EF4-FFF2-40B4-BE49-F238E27FC236}">
                <a16:creationId xmlns:a16="http://schemas.microsoft.com/office/drawing/2014/main" id="{411A3C5B-29B0-4500-9987-99E2C31F04F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612" t="42425" r="12565" b="25252"/>
          <a:stretch/>
        </p:blipFill>
        <p:spPr>
          <a:xfrm>
            <a:off x="1212457" y="3257550"/>
            <a:ext cx="4433086" cy="1219200"/>
          </a:xfrm>
          <a:prstGeom prst="rect">
            <a:avLst/>
          </a:prstGeom>
        </p:spPr>
      </p:pic>
    </p:spTree>
    <p:extLst>
      <p:ext uri="{BB962C8B-B14F-4D97-AF65-F5344CB8AC3E}">
        <p14:creationId xmlns:p14="http://schemas.microsoft.com/office/powerpoint/2010/main" val="42111009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Character Over UART</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6" name="Picture 5">
            <a:extLst>
              <a:ext uri="{FF2B5EF4-FFF2-40B4-BE49-F238E27FC236}">
                <a16:creationId xmlns:a16="http://schemas.microsoft.com/office/drawing/2014/main" id="{8CD3D523-64AE-414E-AA6D-89D232AC0B7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053884" y="916509"/>
            <a:ext cx="4623963" cy="3909351"/>
          </a:xfrm>
          <a:prstGeom prst="rect">
            <a:avLst/>
          </a:prstGeom>
        </p:spPr>
      </p:pic>
    </p:spTree>
    <p:extLst>
      <p:ext uri="{BB962C8B-B14F-4D97-AF65-F5344CB8AC3E}">
        <p14:creationId xmlns:p14="http://schemas.microsoft.com/office/powerpoint/2010/main" val="10407931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Character Over UART</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9" name="Subtitle 2">
            <a:extLst>
              <a:ext uri="{FF2B5EF4-FFF2-40B4-BE49-F238E27FC236}">
                <a16:creationId xmlns:a16="http://schemas.microsoft.com/office/drawing/2014/main" id="{1D404CF6-38AD-49F6-8409-07E09B11C28E}"/>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3: Debug your program and run it.</a:t>
            </a:r>
          </a:p>
          <a:p>
            <a:pPr algn="l"/>
            <a:endParaRPr lang="en-US" sz="1600" dirty="0">
              <a:solidFill>
                <a:schemeClr val="accent2"/>
              </a:solidFill>
              <a:latin typeface="Arial" panose="020B0604020202020204" pitchFamily="34" charset="0"/>
              <a:cs typeface="Arial" panose="020B0604020202020204" pitchFamily="34" charset="0"/>
            </a:endParaRPr>
          </a:p>
          <a:p>
            <a:pPr algn="l"/>
            <a:r>
              <a:rPr lang="en-US" sz="1600" dirty="0">
                <a:solidFill>
                  <a:schemeClr val="accent2"/>
                </a:solidFill>
                <a:latin typeface="Arial" panose="020B0604020202020204" pitchFamily="34" charset="0"/>
                <a:cs typeface="Arial" panose="020B0604020202020204" pitchFamily="34" charset="0"/>
              </a:rPr>
              <a:t>Note: We will first look at the Tx signal with an oscilloscope to view the ASCII code for ‘A’. We will then look at the character using a terminal window.</a:t>
            </a:r>
          </a:p>
        </p:txBody>
      </p:sp>
      <p:pic>
        <p:nvPicPr>
          <p:cNvPr id="17" name="Picture 16">
            <a:extLst>
              <a:ext uri="{FF2B5EF4-FFF2-40B4-BE49-F238E27FC236}">
                <a16:creationId xmlns:a16="http://schemas.microsoft.com/office/drawing/2014/main" id="{0F9282CC-7964-4D7D-A1CD-A045D05DF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9" name="Rectangle 18">
            <a:extLst>
              <a:ext uri="{FF2B5EF4-FFF2-40B4-BE49-F238E27FC236}">
                <a16:creationId xmlns:a16="http://schemas.microsoft.com/office/drawing/2014/main" id="{A72F0CFF-75D1-41DE-A2EA-9B2C14CC4490}"/>
              </a:ext>
            </a:extLst>
          </p:cNvPr>
          <p:cNvSpPr/>
          <p:nvPr/>
        </p:nvSpPr>
        <p:spPr>
          <a:xfrm>
            <a:off x="4928965" y="3776957"/>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61880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Character Over UART</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9" name="Subtitle 2">
            <a:extLst>
              <a:ext uri="{FF2B5EF4-FFF2-40B4-BE49-F238E27FC236}">
                <a16:creationId xmlns:a16="http://schemas.microsoft.com/office/drawing/2014/main" id="{1D404CF6-38AD-49F6-8409-07E09B11C28E}"/>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4: Observe the UART with an oscilloscope. Remove the jumper on the pins labeled “TXD&gt;&gt;” on the J101 header of the MSP430FR2355 board. Probe the pin nearest the MSP430 MCU (MSP1). This pin is being driven by UCA1TXD.</a:t>
            </a:r>
          </a:p>
          <a:p>
            <a:pPr algn="l"/>
            <a:endParaRPr lang="en-US" sz="1600" dirty="0">
              <a:solidFill>
                <a:schemeClr val="accent2"/>
              </a:solidFill>
              <a:latin typeface="Arial" panose="020B0604020202020204" pitchFamily="34" charset="0"/>
              <a:cs typeface="Arial" panose="020B0604020202020204" pitchFamily="34" charset="0"/>
            </a:endParaRPr>
          </a:p>
          <a:p>
            <a:pPr algn="l"/>
            <a:r>
              <a:rPr lang="en-US" sz="1600" dirty="0">
                <a:solidFill>
                  <a:schemeClr val="accent2"/>
                </a:solidFill>
                <a:latin typeface="Arial" panose="020B0604020202020204" pitchFamily="34" charset="0"/>
                <a:cs typeface="Arial" panose="020B0604020202020204" pitchFamily="34" charset="0"/>
              </a:rPr>
              <a:t>Step 5: Configure the oscilloscope waveform to center the UART frame. </a:t>
            </a:r>
          </a:p>
        </p:txBody>
      </p:sp>
      <p:pic>
        <p:nvPicPr>
          <p:cNvPr id="17" name="Picture 16">
            <a:extLst>
              <a:ext uri="{FF2B5EF4-FFF2-40B4-BE49-F238E27FC236}">
                <a16:creationId xmlns:a16="http://schemas.microsoft.com/office/drawing/2014/main" id="{0F9282CC-7964-4D7D-A1CD-A045D05DF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9" name="Rectangle 18">
            <a:extLst>
              <a:ext uri="{FF2B5EF4-FFF2-40B4-BE49-F238E27FC236}">
                <a16:creationId xmlns:a16="http://schemas.microsoft.com/office/drawing/2014/main" id="{C72843C3-C487-4265-9A15-F4B163E79F47}"/>
              </a:ext>
            </a:extLst>
          </p:cNvPr>
          <p:cNvSpPr/>
          <p:nvPr/>
        </p:nvSpPr>
        <p:spPr>
          <a:xfrm>
            <a:off x="4928965" y="3776957"/>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78093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20" name="TextBox 19">
            <a:extLst>
              <a:ext uri="{FF2B5EF4-FFF2-40B4-BE49-F238E27FC236}">
                <a16:creationId xmlns:a16="http://schemas.microsoft.com/office/drawing/2014/main" id="{A4985AFF-D806-4067-A5CC-1A0DB1988B98}"/>
              </a:ext>
            </a:extLst>
          </p:cNvPr>
          <p:cNvSpPr txBox="1"/>
          <p:nvPr/>
        </p:nvSpPr>
        <p:spPr>
          <a:xfrm>
            <a:off x="0" y="492886"/>
            <a:ext cx="4267200" cy="707264"/>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Character Over UART</a:t>
            </a:r>
            <a:endParaRPr lang="en-US" sz="2200" b="1" cap="small" dirty="0">
              <a:solidFill>
                <a:schemeClr val="accent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3D5C4E8-C52D-4A50-A4DB-EF27E6966F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200" y="1478209"/>
            <a:ext cx="5410200" cy="3323469"/>
          </a:xfrm>
          <a:prstGeom prst="rect">
            <a:avLst/>
          </a:prstGeom>
        </p:spPr>
      </p:pic>
      <p:pic>
        <p:nvPicPr>
          <p:cNvPr id="21" name="Picture 20">
            <a:extLst>
              <a:ext uri="{FF2B5EF4-FFF2-40B4-BE49-F238E27FC236}">
                <a16:creationId xmlns:a16="http://schemas.microsoft.com/office/drawing/2014/main" id="{51776108-880E-4AB1-A236-AFCFCDE4C22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10000" y="514741"/>
            <a:ext cx="2971799" cy="1516416"/>
          </a:xfrm>
          <a:prstGeom prst="rect">
            <a:avLst/>
          </a:prstGeom>
        </p:spPr>
      </p:pic>
    </p:spTree>
    <p:extLst>
      <p:ext uri="{BB962C8B-B14F-4D97-AF65-F5344CB8AC3E}">
        <p14:creationId xmlns:p14="http://schemas.microsoft.com/office/powerpoint/2010/main" val="31831716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Character Over UART</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9" name="Subtitle 2">
            <a:extLst>
              <a:ext uri="{FF2B5EF4-FFF2-40B4-BE49-F238E27FC236}">
                <a16:creationId xmlns:a16="http://schemas.microsoft.com/office/drawing/2014/main" id="{1D404CF6-38AD-49F6-8409-07E09B11C28E}"/>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6: Now let’s launch a terminal within CCS and observe the ASCII character arrive. In CCS, use the pull down menu View → Terminal. A terminal tab will appear within CCS (usually in the lower right corner along with the “Problems” and “Advice” tabs).</a:t>
            </a:r>
          </a:p>
          <a:p>
            <a:pPr algn="l"/>
            <a:endParaRPr lang="en-US" sz="1600" dirty="0">
              <a:solidFill>
                <a:schemeClr val="accent2"/>
              </a:solidFill>
              <a:latin typeface="Arial" panose="020B0604020202020204" pitchFamily="34" charset="0"/>
              <a:cs typeface="Arial" panose="020B0604020202020204" pitchFamily="34" charset="0"/>
            </a:endParaRPr>
          </a:p>
          <a:p>
            <a:pPr algn="l"/>
            <a:r>
              <a:rPr lang="en-US" sz="1600" dirty="0">
                <a:solidFill>
                  <a:schemeClr val="accent2"/>
                </a:solidFill>
                <a:latin typeface="Arial" panose="020B0604020202020204" pitchFamily="34" charset="0"/>
                <a:cs typeface="Arial" panose="020B0604020202020204" pitchFamily="34" charset="0"/>
              </a:rPr>
              <a:t>Step 7: Configure the terminal window. Click on the “Open a Terminal” button on the terminal tab. This will bring up a configuration window. You will need to determine the Application UART1’s com port on your computer. On Windows, this can be found using “Device Manager → Ports (COM &amp; LPT)”. Configure the terminal to use this com port number with a baud rate of 115200, a data size of 8, no parity, and 1 stop bit. Leave the encoding at its default value.</a:t>
            </a:r>
          </a:p>
        </p:txBody>
      </p:sp>
      <p:pic>
        <p:nvPicPr>
          <p:cNvPr id="17" name="Picture 16">
            <a:extLst>
              <a:ext uri="{FF2B5EF4-FFF2-40B4-BE49-F238E27FC236}">
                <a16:creationId xmlns:a16="http://schemas.microsoft.com/office/drawing/2014/main" id="{0F9282CC-7964-4D7D-A1CD-A045D05DF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07789"/>
            <a:ext cx="6858000" cy="849960"/>
          </a:xfrm>
          <a:prstGeom prst="rect">
            <a:avLst/>
          </a:prstGeom>
        </p:spPr>
      </p:pic>
      <p:sp>
        <p:nvSpPr>
          <p:cNvPr id="19" name="Rectangle 18">
            <a:extLst>
              <a:ext uri="{FF2B5EF4-FFF2-40B4-BE49-F238E27FC236}">
                <a16:creationId xmlns:a16="http://schemas.microsoft.com/office/drawing/2014/main" id="{C197EA75-7E37-4F8C-AE4A-FEC7E4E0A468}"/>
              </a:ext>
            </a:extLst>
          </p:cNvPr>
          <p:cNvSpPr/>
          <p:nvPr/>
        </p:nvSpPr>
        <p:spPr>
          <a:xfrm>
            <a:off x="4928965" y="4022401"/>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46532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5" name="Picture 4" descr="A screenshot of a social media post&#10;&#10;Description automatically generated">
            <a:extLst>
              <a:ext uri="{FF2B5EF4-FFF2-40B4-BE49-F238E27FC236}">
                <a16:creationId xmlns:a16="http://schemas.microsoft.com/office/drawing/2014/main" id="{E8A3F0FA-3184-49EC-BC95-F071BF5BE4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8661" y="590550"/>
            <a:ext cx="5414089" cy="4237852"/>
          </a:xfrm>
          <a:prstGeom prst="rect">
            <a:avLst/>
          </a:prstGeom>
        </p:spPr>
      </p:pic>
      <p:sp>
        <p:nvSpPr>
          <p:cNvPr id="19" name="TextBox 18">
            <a:extLst>
              <a:ext uri="{FF2B5EF4-FFF2-40B4-BE49-F238E27FC236}">
                <a16:creationId xmlns:a16="http://schemas.microsoft.com/office/drawing/2014/main" id="{3A15DCC8-907F-46BB-A7F4-485A3231F245}"/>
              </a:ext>
            </a:extLst>
          </p:cNvPr>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Character Over UART</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20" name="Subtitle 2">
            <a:extLst>
              <a:ext uri="{FF2B5EF4-FFF2-40B4-BE49-F238E27FC236}">
                <a16:creationId xmlns:a16="http://schemas.microsoft.com/office/drawing/2014/main" id="{A8586F93-C410-41C5-8412-300825C68015}"/>
              </a:ext>
            </a:extLst>
          </p:cNvPr>
          <p:cNvSpPr txBox="1">
            <a:spLocks/>
          </p:cNvSpPr>
          <p:nvPr/>
        </p:nvSpPr>
        <p:spPr>
          <a:xfrm>
            <a:off x="190500" y="895155"/>
            <a:ext cx="50673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8: Plug your jumper back into the MSP430FR2355 board and observe the character ‘A’ arrive.</a:t>
            </a:r>
          </a:p>
        </p:txBody>
      </p:sp>
    </p:spTree>
    <p:extLst>
      <p:ext uri="{BB962C8B-B14F-4D97-AF65-F5344CB8AC3E}">
        <p14:creationId xmlns:p14="http://schemas.microsoft.com/office/powerpoint/2010/main" val="33108243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14: Serial Communications in C</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55320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14.1.2 UART Transmit on the MSP430FR2355 – </a:t>
            </a:r>
            <a:br>
              <a:rPr lang="en-US" sz="1600" b="1" cap="small" dirty="0">
                <a:solidFill>
                  <a:schemeClr val="accent2"/>
                </a:solidFill>
                <a:latin typeface="Arial" panose="020B0604020202020204" pitchFamily="34" charset="0"/>
                <a:cs typeface="Arial" panose="020B0604020202020204" pitchFamily="34" charset="0"/>
              </a:rPr>
            </a:br>
            <a:r>
              <a:rPr lang="en-US" sz="1600" b="1" cap="small" dirty="0">
                <a:solidFill>
                  <a:schemeClr val="accent2"/>
                </a:solidFill>
                <a:latin typeface="Arial" panose="020B0604020202020204" pitchFamily="34" charset="0"/>
                <a:cs typeface="Arial" panose="020B0604020202020204" pitchFamily="34" charset="0"/>
              </a:rPr>
              <a:t>   Example: Sending ASCII Characters to a Terminal</a:t>
            </a:r>
            <a:endParaRPr lang="en-US" sz="1400" b="1" cap="small" dirty="0">
              <a:solidFill>
                <a:schemeClr val="accent2"/>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33BACBCE-DE74-4599-AF9E-C4E35380F3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145951" y="2989918"/>
            <a:ext cx="1219200" cy="1612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F1997D10-9FE3-40F5-BA6B-B961C760B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864711"/>
            <a:ext cx="1937664" cy="2710855"/>
          </a:xfrm>
          <a:prstGeom prst="rect">
            <a:avLst/>
          </a:prstGeom>
        </p:spPr>
      </p:pic>
      <p:pic>
        <p:nvPicPr>
          <p:cNvPr id="13" name="Picture 2" descr="Subscribe to Dr. LaMeres' YouTube Channel">
            <a:extLst>
              <a:ext uri="{FF2B5EF4-FFF2-40B4-BE49-F238E27FC236}">
                <a16:creationId xmlns:a16="http://schemas.microsoft.com/office/drawing/2014/main" id="{C9B38A39-ECB2-464F-982A-4F5EFE791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851278"/>
            <a:ext cx="2209800" cy="62211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FFA0E63-F7B6-48CE-972E-86888F17AA77}"/>
              </a:ext>
            </a:extLst>
          </p:cNvPr>
          <p:cNvSpPr txBox="1"/>
          <p:nvPr/>
        </p:nvSpPr>
        <p:spPr>
          <a:xfrm>
            <a:off x="2906652" y="2571136"/>
            <a:ext cx="3810000" cy="276999"/>
          </a:xfrm>
          <a:prstGeom prst="rect">
            <a:avLst/>
          </a:prstGeom>
          <a:noFill/>
        </p:spPr>
        <p:txBody>
          <a:bodyPr wrap="square" rtlCol="0">
            <a:spAutoFit/>
          </a:bodyPr>
          <a:lstStyle/>
          <a:p>
            <a:r>
              <a:rPr lang="en-US" sz="1200" dirty="0">
                <a:hlinkClick r:id="rId5"/>
              </a:rPr>
              <a:t>www.youtube.com/c/DigitalLogicProgramming_LaMeres</a:t>
            </a:r>
            <a:r>
              <a:rPr lang="en-US" sz="1200" dirty="0"/>
              <a:t> </a:t>
            </a:r>
          </a:p>
        </p:txBody>
      </p:sp>
    </p:spTree>
    <p:extLst>
      <p:ext uri="{BB962C8B-B14F-4D97-AF65-F5344CB8AC3E}">
        <p14:creationId xmlns:p14="http://schemas.microsoft.com/office/powerpoint/2010/main" val="33354589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14: Serial Communications in C</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55320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14.1.2 UART Transmit on the MSP430FR2355 – </a:t>
            </a:r>
            <a:br>
              <a:rPr lang="en-US" sz="1600" b="1" cap="small" dirty="0">
                <a:solidFill>
                  <a:schemeClr val="accent2"/>
                </a:solidFill>
                <a:latin typeface="Arial" panose="020B0604020202020204" pitchFamily="34" charset="0"/>
                <a:cs typeface="Arial" panose="020B0604020202020204" pitchFamily="34" charset="0"/>
              </a:rPr>
            </a:br>
            <a:r>
              <a:rPr lang="en-US" sz="1600" b="1" cap="small" dirty="0">
                <a:solidFill>
                  <a:schemeClr val="accent2"/>
                </a:solidFill>
                <a:latin typeface="Arial" panose="020B0604020202020204" pitchFamily="34" charset="0"/>
                <a:cs typeface="Arial" panose="020B0604020202020204" pitchFamily="34" charset="0"/>
              </a:rPr>
              <a:t>   Example: Sending a String to a Terminal</a:t>
            </a:r>
            <a:endParaRPr lang="en-US" sz="1400" b="1" cap="small" dirty="0">
              <a:solidFill>
                <a:schemeClr val="accent2"/>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33BACBCE-DE74-4599-AF9E-C4E35380F3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145951" y="2989918"/>
            <a:ext cx="1219200" cy="1612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F1997D10-9FE3-40F5-BA6B-B961C760B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864711"/>
            <a:ext cx="1937664" cy="2710855"/>
          </a:xfrm>
          <a:prstGeom prst="rect">
            <a:avLst/>
          </a:prstGeom>
        </p:spPr>
      </p:pic>
    </p:spTree>
    <p:extLst>
      <p:ext uri="{BB962C8B-B14F-4D97-AF65-F5344CB8AC3E}">
        <p14:creationId xmlns:p14="http://schemas.microsoft.com/office/powerpoint/2010/main" val="6054944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String Over UART</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6" name="Picture 5">
            <a:extLst>
              <a:ext uri="{FF2B5EF4-FFF2-40B4-BE49-F238E27FC236}">
                <a16:creationId xmlns:a16="http://schemas.microsoft.com/office/drawing/2014/main" id="{8CD3D523-64AE-414E-AA6D-89D232AC0B7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3400" y="990338"/>
            <a:ext cx="5802629" cy="3650947"/>
          </a:xfrm>
          <a:prstGeom prst="rect">
            <a:avLst/>
          </a:prstGeom>
        </p:spPr>
      </p:pic>
    </p:spTree>
    <p:extLst>
      <p:ext uri="{BB962C8B-B14F-4D97-AF65-F5344CB8AC3E}">
        <p14:creationId xmlns:p14="http://schemas.microsoft.com/office/powerpoint/2010/main" val="6627699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String Over UART</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9" name="Subtitle 2">
            <a:extLst>
              <a:ext uri="{FF2B5EF4-FFF2-40B4-BE49-F238E27FC236}">
                <a16:creationId xmlns:a16="http://schemas.microsoft.com/office/drawing/2014/main" id="{1D404CF6-38AD-49F6-8409-07E09B11C28E}"/>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1: In CCS, create a new C/C++ Empty Project (with </a:t>
            </a:r>
            <a:r>
              <a:rPr lang="en-US" sz="1600" dirty="0" err="1">
                <a:solidFill>
                  <a:schemeClr val="accent2"/>
                </a:solidFill>
                <a:latin typeface="Arial" panose="020B0604020202020204" pitchFamily="34" charset="0"/>
                <a:cs typeface="Arial" panose="020B0604020202020204" pitchFamily="34" charset="0"/>
              </a:rPr>
              <a:t>main.c</a:t>
            </a:r>
            <a:r>
              <a:rPr lang="en-US" sz="1600" dirty="0">
                <a:solidFill>
                  <a:schemeClr val="accent2"/>
                </a:solidFill>
                <a:latin typeface="Arial" panose="020B0604020202020204" pitchFamily="34" charset="0"/>
                <a:cs typeface="Arial" panose="020B0604020202020204" pitchFamily="34" charset="0"/>
              </a:rPr>
              <a:t>) titled:</a:t>
            </a:r>
          </a:p>
          <a:p>
            <a:pPr algn="l"/>
            <a:r>
              <a:rPr lang="en-US" sz="1600" dirty="0">
                <a:solidFill>
                  <a:schemeClr val="accent2"/>
                </a:solidFill>
                <a:latin typeface="Arial" panose="020B0604020202020204" pitchFamily="34" charset="0"/>
                <a:cs typeface="Arial" panose="020B0604020202020204" pitchFamily="34" charset="0"/>
              </a:rPr>
              <a:t>	</a:t>
            </a:r>
            <a:r>
              <a:rPr lang="en-US" sz="1600" b="1" dirty="0">
                <a:solidFill>
                  <a:schemeClr val="accent2"/>
                </a:solidFill>
                <a:latin typeface="Arial" panose="020B0604020202020204" pitchFamily="34" charset="0"/>
                <a:cs typeface="Arial" panose="020B0604020202020204" pitchFamily="34" charset="0"/>
              </a:rPr>
              <a:t>C_UART_Tx4_Sending_String</a:t>
            </a:r>
          </a:p>
          <a:p>
            <a:pPr algn="l"/>
            <a:endParaRPr lang="en-US" sz="1600" b="1" dirty="0">
              <a:solidFill>
                <a:schemeClr val="accent2"/>
              </a:solidFill>
              <a:latin typeface="Arial" panose="020B0604020202020204" pitchFamily="34" charset="0"/>
              <a:cs typeface="Arial" panose="020B0604020202020204" pitchFamily="34" charset="0"/>
            </a:endParaRPr>
          </a:p>
          <a:p>
            <a:pPr algn="l"/>
            <a:r>
              <a:rPr lang="en-US" sz="1600" dirty="0">
                <a:solidFill>
                  <a:schemeClr val="accent2"/>
                </a:solidFill>
                <a:latin typeface="Arial" panose="020B0604020202020204" pitchFamily="34" charset="0"/>
                <a:cs typeface="Arial" panose="020B0604020202020204" pitchFamily="34" charset="0"/>
              </a:rPr>
              <a:t>Step 2: Type in the following code in </a:t>
            </a:r>
            <a:r>
              <a:rPr lang="en-US" sz="1600" dirty="0" err="1">
                <a:solidFill>
                  <a:schemeClr val="accent2"/>
                </a:solidFill>
                <a:latin typeface="Arial" panose="020B0604020202020204" pitchFamily="34" charset="0"/>
                <a:cs typeface="Arial" panose="020B0604020202020204" pitchFamily="34" charset="0"/>
              </a:rPr>
              <a:t>main.c</a:t>
            </a:r>
            <a:r>
              <a:rPr lang="en-US" sz="1600" dirty="0">
                <a:solidFill>
                  <a:schemeClr val="accent2"/>
                </a:solidFill>
                <a:latin typeface="Arial" panose="020B0604020202020204" pitchFamily="34" charset="0"/>
                <a:cs typeface="Arial" panose="020B0604020202020204" pitchFamily="34" charset="0"/>
              </a:rPr>
              <a:t> after the statement to stop the watchdog timer.</a:t>
            </a:r>
          </a:p>
        </p:txBody>
      </p:sp>
      <p:pic>
        <p:nvPicPr>
          <p:cNvPr id="17" name="Picture 16">
            <a:extLst>
              <a:ext uri="{FF2B5EF4-FFF2-40B4-BE49-F238E27FC236}">
                <a16:creationId xmlns:a16="http://schemas.microsoft.com/office/drawing/2014/main" id="{0F9282CC-7964-4D7D-A1CD-A045D05DF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9" name="Rectangle 18">
            <a:extLst>
              <a:ext uri="{FF2B5EF4-FFF2-40B4-BE49-F238E27FC236}">
                <a16:creationId xmlns:a16="http://schemas.microsoft.com/office/drawing/2014/main" id="{653DDE40-7683-4217-80AF-08D4F3D80802}"/>
              </a:ext>
            </a:extLst>
          </p:cNvPr>
          <p:cNvSpPr/>
          <p:nvPr/>
        </p:nvSpPr>
        <p:spPr>
          <a:xfrm>
            <a:off x="4928965" y="3801012"/>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1077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14: Serial Communications in C</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400801"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14.1	 Serial Communications Overview</a:t>
            </a:r>
          </a:p>
        </p:txBody>
      </p:sp>
      <p:pic>
        <p:nvPicPr>
          <p:cNvPr id="17" name="Picture 16">
            <a:extLst>
              <a:ext uri="{FF2B5EF4-FFF2-40B4-BE49-F238E27FC236}">
                <a16:creationId xmlns:a16="http://schemas.microsoft.com/office/drawing/2014/main" id="{33BACBCE-DE74-4599-AF9E-C4E35380F3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145951" y="2833293"/>
            <a:ext cx="1219200" cy="1612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F1997D10-9FE3-40F5-BA6B-B961C760B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387" y="1664873"/>
            <a:ext cx="1937664" cy="2710855"/>
          </a:xfrm>
          <a:prstGeom prst="rect">
            <a:avLst/>
          </a:prstGeom>
        </p:spPr>
      </p:pic>
      <p:pic>
        <p:nvPicPr>
          <p:cNvPr id="13" name="Picture 2" descr="Subscribe to Dr. LaMeres' YouTube Channel">
            <a:extLst>
              <a:ext uri="{FF2B5EF4-FFF2-40B4-BE49-F238E27FC236}">
                <a16:creationId xmlns:a16="http://schemas.microsoft.com/office/drawing/2014/main" id="{C9B38A39-ECB2-464F-982A-4F5EFE791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652323"/>
            <a:ext cx="2209800" cy="62211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FFA0E63-F7B6-48CE-972E-86888F17AA77}"/>
              </a:ext>
            </a:extLst>
          </p:cNvPr>
          <p:cNvSpPr txBox="1"/>
          <p:nvPr/>
        </p:nvSpPr>
        <p:spPr>
          <a:xfrm>
            <a:off x="2906652" y="2372181"/>
            <a:ext cx="3810000" cy="276999"/>
          </a:xfrm>
          <a:prstGeom prst="rect">
            <a:avLst/>
          </a:prstGeom>
          <a:noFill/>
        </p:spPr>
        <p:txBody>
          <a:bodyPr wrap="square" rtlCol="0">
            <a:spAutoFit/>
          </a:bodyPr>
          <a:lstStyle/>
          <a:p>
            <a:r>
              <a:rPr lang="en-US" sz="1200" dirty="0">
                <a:hlinkClick r:id="rId5"/>
              </a:rPr>
              <a:t>www.youtube.com/c/DigitalLogicProgramming_LaMeres</a:t>
            </a:r>
            <a:r>
              <a:rPr lang="en-US" sz="1200" dirty="0"/>
              <a:t> </a:t>
            </a:r>
          </a:p>
        </p:txBody>
      </p:sp>
    </p:spTree>
    <p:extLst>
      <p:ext uri="{BB962C8B-B14F-4D97-AF65-F5344CB8AC3E}">
        <p14:creationId xmlns:p14="http://schemas.microsoft.com/office/powerpoint/2010/main" val="38599251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String Over UART</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6" name="Picture 5">
            <a:extLst>
              <a:ext uri="{FF2B5EF4-FFF2-40B4-BE49-F238E27FC236}">
                <a16:creationId xmlns:a16="http://schemas.microsoft.com/office/drawing/2014/main" id="{8CD3D523-64AE-414E-AA6D-89D232AC0B7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512446" y="916509"/>
            <a:ext cx="3706839" cy="3909351"/>
          </a:xfrm>
          <a:prstGeom prst="rect">
            <a:avLst/>
          </a:prstGeom>
        </p:spPr>
      </p:pic>
    </p:spTree>
    <p:extLst>
      <p:ext uri="{BB962C8B-B14F-4D97-AF65-F5344CB8AC3E}">
        <p14:creationId xmlns:p14="http://schemas.microsoft.com/office/powerpoint/2010/main" val="41929139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String Over UART</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9" name="Subtitle 2">
            <a:extLst>
              <a:ext uri="{FF2B5EF4-FFF2-40B4-BE49-F238E27FC236}">
                <a16:creationId xmlns:a16="http://schemas.microsoft.com/office/drawing/2014/main" id="{1D404CF6-38AD-49F6-8409-07E09B11C28E}"/>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3: Debug your program and run it.</a:t>
            </a:r>
          </a:p>
          <a:p>
            <a:pPr algn="l"/>
            <a:endParaRPr lang="en-US" sz="1600" dirty="0">
              <a:solidFill>
                <a:schemeClr val="accent2"/>
              </a:solidFill>
              <a:latin typeface="Arial" panose="020B0604020202020204" pitchFamily="34" charset="0"/>
              <a:cs typeface="Arial" panose="020B0604020202020204" pitchFamily="34" charset="0"/>
            </a:endParaRPr>
          </a:p>
          <a:p>
            <a:pPr algn="l"/>
            <a:r>
              <a:rPr lang="en-US" sz="1600" dirty="0">
                <a:solidFill>
                  <a:schemeClr val="accent2"/>
                </a:solidFill>
                <a:latin typeface="Arial" panose="020B0604020202020204" pitchFamily="34" charset="0"/>
                <a:cs typeface="Arial" panose="020B0604020202020204" pitchFamily="34" charset="0"/>
              </a:rPr>
              <a:t>Note: We will first look at the Tx string using the terminal window within CCS.</a:t>
            </a:r>
          </a:p>
          <a:p>
            <a:pPr algn="l"/>
            <a:endParaRPr lang="en-US" sz="1600" dirty="0">
              <a:solidFill>
                <a:schemeClr val="accent2"/>
              </a:solidFill>
              <a:latin typeface="Arial" panose="020B0604020202020204" pitchFamily="34" charset="0"/>
              <a:cs typeface="Arial" panose="020B0604020202020204" pitchFamily="34" charset="0"/>
            </a:endParaRPr>
          </a:p>
          <a:p>
            <a:pPr algn="l"/>
            <a:r>
              <a:rPr lang="en-US" sz="1600" dirty="0">
                <a:solidFill>
                  <a:schemeClr val="accent2"/>
                </a:solidFill>
                <a:latin typeface="Arial" panose="020B0604020202020204" pitchFamily="34" charset="0"/>
                <a:cs typeface="Arial" panose="020B0604020202020204" pitchFamily="34" charset="0"/>
              </a:rPr>
              <a:t>Step 4: Launch a terminal within CCS and observe the string arrive continually. Configure the terminal to use the com port of the Application UART1 with a baud rate of 115200, a data size of 8, no parity, and 1 stop bit. Leave the encoding at its default value. You should see “Hello World” arrive continually on the terminal.</a:t>
            </a:r>
          </a:p>
          <a:p>
            <a:pPr algn="l"/>
            <a:endParaRPr lang="en-US" sz="1600" dirty="0">
              <a:solidFill>
                <a:schemeClr val="accent2"/>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0F9282CC-7964-4D7D-A1CD-A045D05DF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9" name="Rectangle 18">
            <a:extLst>
              <a:ext uri="{FF2B5EF4-FFF2-40B4-BE49-F238E27FC236}">
                <a16:creationId xmlns:a16="http://schemas.microsoft.com/office/drawing/2014/main" id="{F36E57C6-A60C-4DD8-A37A-E0BC68E471C2}"/>
              </a:ext>
            </a:extLst>
          </p:cNvPr>
          <p:cNvSpPr/>
          <p:nvPr/>
        </p:nvSpPr>
        <p:spPr>
          <a:xfrm>
            <a:off x="4928965" y="3801012"/>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92182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5" name="Picture 4">
            <a:extLst>
              <a:ext uri="{FF2B5EF4-FFF2-40B4-BE49-F238E27FC236}">
                <a16:creationId xmlns:a16="http://schemas.microsoft.com/office/drawing/2014/main" id="{33D5C4E8-C52D-4A50-A4DB-EF27E6966F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962" y="562499"/>
            <a:ext cx="6705037" cy="4239179"/>
          </a:xfrm>
          <a:prstGeom prst="rect">
            <a:avLst/>
          </a:prstGeom>
        </p:spPr>
      </p:pic>
      <p:sp>
        <p:nvSpPr>
          <p:cNvPr id="9" name="TextBox 8">
            <a:extLst>
              <a:ext uri="{FF2B5EF4-FFF2-40B4-BE49-F238E27FC236}">
                <a16:creationId xmlns:a16="http://schemas.microsoft.com/office/drawing/2014/main" id="{CD565F6F-CCCD-4620-8694-50F6D5DFBB6B}"/>
              </a:ext>
            </a:extLst>
          </p:cNvPr>
          <p:cNvSpPr txBox="1"/>
          <p:nvPr/>
        </p:nvSpPr>
        <p:spPr>
          <a:xfrm>
            <a:off x="0" y="492886"/>
            <a:ext cx="49530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String Over UART</a:t>
            </a:r>
            <a:endParaRPr lang="en-US" sz="2200" b="1" cap="small"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50568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14: Serial Communications in C</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55320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14.1.2 UART Transmit on the MSP430FR2355 – </a:t>
            </a:r>
            <a:br>
              <a:rPr lang="en-US" sz="1600" b="1" cap="small" dirty="0">
                <a:solidFill>
                  <a:schemeClr val="accent2"/>
                </a:solidFill>
                <a:latin typeface="Arial" panose="020B0604020202020204" pitchFamily="34" charset="0"/>
                <a:cs typeface="Arial" panose="020B0604020202020204" pitchFamily="34" charset="0"/>
              </a:rPr>
            </a:br>
            <a:r>
              <a:rPr lang="en-US" sz="1600" b="1" cap="small" dirty="0">
                <a:solidFill>
                  <a:schemeClr val="accent2"/>
                </a:solidFill>
                <a:latin typeface="Arial" panose="020B0604020202020204" pitchFamily="34" charset="0"/>
                <a:cs typeface="Arial" panose="020B0604020202020204" pitchFamily="34" charset="0"/>
              </a:rPr>
              <a:t>   Example: Sending a String to a Terminal</a:t>
            </a:r>
            <a:endParaRPr lang="en-US" sz="1400" b="1" cap="small" dirty="0">
              <a:solidFill>
                <a:schemeClr val="accent2"/>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33BACBCE-DE74-4599-AF9E-C4E35380F3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145951" y="2989918"/>
            <a:ext cx="1219200" cy="1612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F1997D10-9FE3-40F5-BA6B-B961C760B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864711"/>
            <a:ext cx="1937664" cy="2710855"/>
          </a:xfrm>
          <a:prstGeom prst="rect">
            <a:avLst/>
          </a:prstGeom>
        </p:spPr>
      </p:pic>
      <p:pic>
        <p:nvPicPr>
          <p:cNvPr id="13" name="Picture 2" descr="Subscribe to Dr. LaMeres' YouTube Channel">
            <a:extLst>
              <a:ext uri="{FF2B5EF4-FFF2-40B4-BE49-F238E27FC236}">
                <a16:creationId xmlns:a16="http://schemas.microsoft.com/office/drawing/2014/main" id="{C9B38A39-ECB2-464F-982A-4F5EFE791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851278"/>
            <a:ext cx="2209800" cy="62211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FFA0E63-F7B6-48CE-972E-86888F17AA77}"/>
              </a:ext>
            </a:extLst>
          </p:cNvPr>
          <p:cNvSpPr txBox="1"/>
          <p:nvPr/>
        </p:nvSpPr>
        <p:spPr>
          <a:xfrm>
            <a:off x="2906652" y="2571136"/>
            <a:ext cx="3810000" cy="276999"/>
          </a:xfrm>
          <a:prstGeom prst="rect">
            <a:avLst/>
          </a:prstGeom>
          <a:noFill/>
        </p:spPr>
        <p:txBody>
          <a:bodyPr wrap="square" rtlCol="0">
            <a:spAutoFit/>
          </a:bodyPr>
          <a:lstStyle/>
          <a:p>
            <a:r>
              <a:rPr lang="en-US" sz="1200" dirty="0">
                <a:hlinkClick r:id="rId5"/>
              </a:rPr>
              <a:t>www.youtube.com/c/DigitalLogicProgramming_LaMeres</a:t>
            </a:r>
            <a:r>
              <a:rPr lang="en-US" sz="1200" dirty="0"/>
              <a:t> </a:t>
            </a:r>
          </a:p>
        </p:txBody>
      </p:sp>
    </p:spTree>
    <p:extLst>
      <p:ext uri="{BB962C8B-B14F-4D97-AF65-F5344CB8AC3E}">
        <p14:creationId xmlns:p14="http://schemas.microsoft.com/office/powerpoint/2010/main" val="5133597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14: Serial Communications in C</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55320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14.1.2 UART Transmit on the MSP430FR2355 – </a:t>
            </a:r>
            <a:br>
              <a:rPr lang="en-US" sz="1600" b="1" cap="small" dirty="0">
                <a:solidFill>
                  <a:schemeClr val="accent2"/>
                </a:solidFill>
                <a:latin typeface="Arial" panose="020B0604020202020204" pitchFamily="34" charset="0"/>
                <a:cs typeface="Arial" panose="020B0604020202020204" pitchFamily="34" charset="0"/>
              </a:rPr>
            </a:br>
            <a:r>
              <a:rPr lang="en-US" sz="1600" b="1" cap="small" dirty="0">
                <a:solidFill>
                  <a:schemeClr val="accent2"/>
                </a:solidFill>
                <a:latin typeface="Arial" panose="020B0604020202020204" pitchFamily="34" charset="0"/>
                <a:cs typeface="Arial" panose="020B0604020202020204" pitchFamily="34" charset="0"/>
              </a:rPr>
              <a:t>   Example: Using Tx IRQs to Control UART Transmission</a:t>
            </a:r>
            <a:endParaRPr lang="en-US" sz="1400" b="1" cap="small" dirty="0">
              <a:solidFill>
                <a:schemeClr val="accent2"/>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33BACBCE-DE74-4599-AF9E-C4E35380F3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145951" y="2989918"/>
            <a:ext cx="1219200" cy="1612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F1997D10-9FE3-40F5-BA6B-B961C760B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864711"/>
            <a:ext cx="1937664" cy="2710855"/>
          </a:xfrm>
          <a:prstGeom prst="rect">
            <a:avLst/>
          </a:prstGeom>
        </p:spPr>
      </p:pic>
    </p:spTree>
    <p:extLst>
      <p:ext uri="{BB962C8B-B14F-4D97-AF65-F5344CB8AC3E}">
        <p14:creationId xmlns:p14="http://schemas.microsoft.com/office/powerpoint/2010/main" val="11705116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9" name="Subtitle 2">
            <a:extLst>
              <a:ext uri="{FF2B5EF4-FFF2-40B4-BE49-F238E27FC236}">
                <a16:creationId xmlns:a16="http://schemas.microsoft.com/office/drawing/2014/main" id="{1D404CF6-38AD-49F6-8409-07E09B11C28E}"/>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85750" indent="-28575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One of the drawbacks of the prior examples was that delay loops were needed to space out when data was put into the Tx buffer.</a:t>
            </a:r>
          </a:p>
          <a:p>
            <a:pPr marL="285750" indent="-28575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a:t>
            </a:r>
            <a:r>
              <a:rPr lang="en-US" sz="1600" dirty="0" err="1">
                <a:solidFill>
                  <a:schemeClr val="accent2"/>
                </a:solidFill>
                <a:latin typeface="Arial" panose="020B0604020202020204" pitchFamily="34" charset="0"/>
                <a:cs typeface="Arial" panose="020B0604020202020204" pitchFamily="34" charset="0"/>
              </a:rPr>
              <a:t>eUSCI</a:t>
            </a:r>
            <a:r>
              <a:rPr lang="en-US" sz="1600" dirty="0">
                <a:solidFill>
                  <a:schemeClr val="accent2"/>
                </a:solidFill>
                <a:latin typeface="Arial" panose="020B0604020202020204" pitchFamily="34" charset="0"/>
                <a:cs typeface="Arial" panose="020B0604020202020204" pitchFamily="34" charset="0"/>
              </a:rPr>
              <a:t> UART contains a variety of flags that aid in monitoring the status of the link.</a:t>
            </a:r>
            <a:br>
              <a:rPr lang="en-US" sz="1600" dirty="0">
                <a:solidFill>
                  <a:schemeClr val="accent2"/>
                </a:solidFill>
                <a:latin typeface="Arial" panose="020B0604020202020204" pitchFamily="34" charset="0"/>
                <a:cs typeface="Arial" panose="020B0604020202020204" pitchFamily="34" charset="0"/>
              </a:rPr>
            </a:br>
            <a:endParaRPr lang="en-US" sz="1600" dirty="0">
              <a:solidFill>
                <a:schemeClr val="accent2"/>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These flags can also trigger IRQs.</a:t>
            </a:r>
          </a:p>
          <a:p>
            <a:pPr marL="285750" indent="-28575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sp>
        <p:nvSpPr>
          <p:cNvPr id="10" name="Subtitle 2">
            <a:extLst>
              <a:ext uri="{FF2B5EF4-FFF2-40B4-BE49-F238E27FC236}">
                <a16:creationId xmlns:a16="http://schemas.microsoft.com/office/drawing/2014/main" id="{38DCD7A4-777B-4E94-BFA8-21C088DA9F93}"/>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2" name="Subtitle 2">
            <a:extLst>
              <a:ext uri="{FF2B5EF4-FFF2-40B4-BE49-F238E27FC236}">
                <a16:creationId xmlns:a16="http://schemas.microsoft.com/office/drawing/2014/main" id="{2FAB9AB6-DFBC-4169-A88E-527C38C538C7}"/>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3" name="Subtitle 2">
            <a:extLst>
              <a:ext uri="{FF2B5EF4-FFF2-40B4-BE49-F238E27FC236}">
                <a16:creationId xmlns:a16="http://schemas.microsoft.com/office/drawing/2014/main" id="{852B15C4-5338-4C0A-9E03-42C4F3FE28F9}"/>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4" name="Subtitle 2">
            <a:extLst>
              <a:ext uri="{FF2B5EF4-FFF2-40B4-BE49-F238E27FC236}">
                <a16:creationId xmlns:a16="http://schemas.microsoft.com/office/drawing/2014/main" id="{019BD29E-609C-48FF-9A92-A7828E46755D}"/>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5" name="Subtitle 2">
            <a:extLst>
              <a:ext uri="{FF2B5EF4-FFF2-40B4-BE49-F238E27FC236}">
                <a16:creationId xmlns:a16="http://schemas.microsoft.com/office/drawing/2014/main" id="{3F614F5E-BC59-49EC-80FC-1FC6BE26E34F}"/>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6" name="Subtitle 2">
            <a:extLst>
              <a:ext uri="{FF2B5EF4-FFF2-40B4-BE49-F238E27FC236}">
                <a16:creationId xmlns:a16="http://schemas.microsoft.com/office/drawing/2014/main" id="{240825F7-E785-4756-8385-A934412E6C1F}"/>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0F9282CC-7964-4D7D-A1CD-A045D05DF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07789"/>
            <a:ext cx="6858000" cy="849960"/>
          </a:xfrm>
          <a:prstGeom prst="rect">
            <a:avLst/>
          </a:prstGeom>
        </p:spPr>
      </p:pic>
      <p:sp>
        <p:nvSpPr>
          <p:cNvPr id="19" name="Rectangle 18">
            <a:extLst>
              <a:ext uri="{FF2B5EF4-FFF2-40B4-BE49-F238E27FC236}">
                <a16:creationId xmlns:a16="http://schemas.microsoft.com/office/drawing/2014/main" id="{DDECEAA4-9140-409F-B8B7-D12A4C0399EE}"/>
              </a:ext>
            </a:extLst>
          </p:cNvPr>
          <p:cNvSpPr/>
          <p:nvPr/>
        </p:nvSpPr>
        <p:spPr>
          <a:xfrm>
            <a:off x="4928965" y="4022399"/>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52365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5" name="Picture 4">
            <a:extLst>
              <a:ext uri="{FF2B5EF4-FFF2-40B4-BE49-F238E27FC236}">
                <a16:creationId xmlns:a16="http://schemas.microsoft.com/office/drawing/2014/main" id="{93D4A29D-8EAD-448F-A1A9-034A7A7EE2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8600" y="895350"/>
            <a:ext cx="6400800" cy="3886200"/>
          </a:xfrm>
          <a:prstGeom prst="rect">
            <a:avLst/>
          </a:prstGeom>
        </p:spPr>
      </p:pic>
    </p:spTree>
    <p:extLst>
      <p:ext uri="{BB962C8B-B14F-4D97-AF65-F5344CB8AC3E}">
        <p14:creationId xmlns:p14="http://schemas.microsoft.com/office/powerpoint/2010/main" val="25462159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9" name="Subtitle 2">
            <a:extLst>
              <a:ext uri="{FF2B5EF4-FFF2-40B4-BE49-F238E27FC236}">
                <a16:creationId xmlns:a16="http://schemas.microsoft.com/office/drawing/2014/main" id="{1D404CF6-38AD-49F6-8409-07E09B11C28E}"/>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85750" indent="-28575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Transmit Interrupt (UCTXIFG):</a:t>
            </a:r>
          </a:p>
          <a:p>
            <a:pPr marL="742950" lvl="1" indent="-28575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Flag is cleared when the Tx buffer data is written to.</a:t>
            </a:r>
          </a:p>
          <a:p>
            <a:pPr marL="742950" lvl="1" indent="-28575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Flag is set when the Tx buffer data has been moved to the shift register and the buffer is empty.</a:t>
            </a:r>
          </a:p>
          <a:p>
            <a:pPr marL="742950" lvl="1" indent="-28575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Only indicates that the Tx buffer is empty, not that the last character has been fully shifted out.</a:t>
            </a:r>
          </a:p>
          <a:p>
            <a:pPr marL="285750" indent="-28575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sp>
        <p:nvSpPr>
          <p:cNvPr id="10" name="Subtitle 2">
            <a:extLst>
              <a:ext uri="{FF2B5EF4-FFF2-40B4-BE49-F238E27FC236}">
                <a16:creationId xmlns:a16="http://schemas.microsoft.com/office/drawing/2014/main" id="{38DCD7A4-777B-4E94-BFA8-21C088DA9F93}"/>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2" name="Subtitle 2">
            <a:extLst>
              <a:ext uri="{FF2B5EF4-FFF2-40B4-BE49-F238E27FC236}">
                <a16:creationId xmlns:a16="http://schemas.microsoft.com/office/drawing/2014/main" id="{2FAB9AB6-DFBC-4169-A88E-527C38C538C7}"/>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3" name="Subtitle 2">
            <a:extLst>
              <a:ext uri="{FF2B5EF4-FFF2-40B4-BE49-F238E27FC236}">
                <a16:creationId xmlns:a16="http://schemas.microsoft.com/office/drawing/2014/main" id="{852B15C4-5338-4C0A-9E03-42C4F3FE28F9}"/>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4" name="Subtitle 2">
            <a:extLst>
              <a:ext uri="{FF2B5EF4-FFF2-40B4-BE49-F238E27FC236}">
                <a16:creationId xmlns:a16="http://schemas.microsoft.com/office/drawing/2014/main" id="{019BD29E-609C-48FF-9A92-A7828E46755D}"/>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5" name="Subtitle 2">
            <a:extLst>
              <a:ext uri="{FF2B5EF4-FFF2-40B4-BE49-F238E27FC236}">
                <a16:creationId xmlns:a16="http://schemas.microsoft.com/office/drawing/2014/main" id="{3F614F5E-BC59-49EC-80FC-1FC6BE26E34F}"/>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6" name="Subtitle 2">
            <a:extLst>
              <a:ext uri="{FF2B5EF4-FFF2-40B4-BE49-F238E27FC236}">
                <a16:creationId xmlns:a16="http://schemas.microsoft.com/office/drawing/2014/main" id="{240825F7-E785-4756-8385-A934412E6C1F}"/>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0F9282CC-7964-4D7D-A1CD-A045D05DF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07789"/>
            <a:ext cx="6858000" cy="849960"/>
          </a:xfrm>
          <a:prstGeom prst="rect">
            <a:avLst/>
          </a:prstGeom>
        </p:spPr>
      </p:pic>
      <p:sp>
        <p:nvSpPr>
          <p:cNvPr id="19" name="Rectangle 18">
            <a:extLst>
              <a:ext uri="{FF2B5EF4-FFF2-40B4-BE49-F238E27FC236}">
                <a16:creationId xmlns:a16="http://schemas.microsoft.com/office/drawing/2014/main" id="{DDECEAA4-9140-409F-B8B7-D12A4C0399EE}"/>
              </a:ext>
            </a:extLst>
          </p:cNvPr>
          <p:cNvSpPr/>
          <p:nvPr/>
        </p:nvSpPr>
        <p:spPr>
          <a:xfrm>
            <a:off x="4928965" y="4022399"/>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51708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9" name="Subtitle 2">
            <a:extLst>
              <a:ext uri="{FF2B5EF4-FFF2-40B4-BE49-F238E27FC236}">
                <a16:creationId xmlns:a16="http://schemas.microsoft.com/office/drawing/2014/main" id="{1D404CF6-38AD-49F6-8409-07E09B11C28E}"/>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85750" indent="-28575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Transmit Complete Interrupt (UCTXCPTIFG):</a:t>
            </a:r>
          </a:p>
          <a:p>
            <a:pPr marL="742950" lvl="1" indent="-28575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Flag is set when the entire byte in in Tx shift register has been shifted out and it is ready for a new character.</a:t>
            </a:r>
          </a:p>
          <a:p>
            <a:pPr marL="742950" lvl="1" indent="-28575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two Tx IRQs are enabled with the UCTXIE and UCTXCPTIE bits with in the </a:t>
            </a:r>
            <a:r>
              <a:rPr lang="en-US" sz="1600" dirty="0" err="1">
                <a:solidFill>
                  <a:schemeClr val="accent2"/>
                </a:solidFill>
                <a:latin typeface="Arial" panose="020B0604020202020204" pitchFamily="34" charset="0"/>
                <a:cs typeface="Arial" panose="020B0604020202020204" pitchFamily="34" charset="0"/>
              </a:rPr>
              <a:t>UCAxIE</a:t>
            </a:r>
            <a:endParaRPr lang="en-US" sz="1600" dirty="0">
              <a:solidFill>
                <a:schemeClr val="accent2"/>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a:t>
            </a:r>
            <a:r>
              <a:rPr lang="en-US" sz="1600" dirty="0" err="1">
                <a:solidFill>
                  <a:schemeClr val="accent2"/>
                </a:solidFill>
                <a:latin typeface="Arial" panose="020B0604020202020204" pitchFamily="34" charset="0"/>
                <a:cs typeface="Arial" panose="020B0604020202020204" pitchFamily="34" charset="0"/>
              </a:rPr>
              <a:t>eUSCI_Ax</a:t>
            </a:r>
            <a:r>
              <a:rPr lang="en-US" sz="1600" dirty="0">
                <a:solidFill>
                  <a:schemeClr val="accent2"/>
                </a:solidFill>
                <a:latin typeface="Arial" panose="020B0604020202020204" pitchFamily="34" charset="0"/>
                <a:cs typeface="Arial" panose="020B0604020202020204" pitchFamily="34" charset="0"/>
              </a:rPr>
              <a:t> peripheral only contains one interrupt vector address for all the interrupts within the system.</a:t>
            </a:r>
          </a:p>
        </p:txBody>
      </p:sp>
      <p:pic>
        <p:nvPicPr>
          <p:cNvPr id="17" name="Picture 16">
            <a:extLst>
              <a:ext uri="{FF2B5EF4-FFF2-40B4-BE49-F238E27FC236}">
                <a16:creationId xmlns:a16="http://schemas.microsoft.com/office/drawing/2014/main" id="{0F9282CC-7964-4D7D-A1CD-A045D05DF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9" name="Rectangle 18">
            <a:extLst>
              <a:ext uri="{FF2B5EF4-FFF2-40B4-BE49-F238E27FC236}">
                <a16:creationId xmlns:a16="http://schemas.microsoft.com/office/drawing/2014/main" id="{2F1EE670-07C6-45EA-84BD-1FCCDFE488FC}"/>
              </a:ext>
            </a:extLst>
          </p:cNvPr>
          <p:cNvSpPr/>
          <p:nvPr/>
        </p:nvSpPr>
        <p:spPr>
          <a:xfrm>
            <a:off x="4928965" y="3801012"/>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6293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5" name="Picture 4" descr="A screenshot of a cell phone&#10;&#10;Description automatically generated">
            <a:extLst>
              <a:ext uri="{FF2B5EF4-FFF2-40B4-BE49-F238E27FC236}">
                <a16:creationId xmlns:a16="http://schemas.microsoft.com/office/drawing/2014/main" id="{93D4A29D-8EAD-448F-A1A9-034A7A7EE2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 y="1047750"/>
            <a:ext cx="6685280" cy="3581400"/>
          </a:xfrm>
          <a:prstGeom prst="rect">
            <a:avLst/>
          </a:prstGeom>
        </p:spPr>
      </p:pic>
    </p:spTree>
    <p:extLst>
      <p:ext uri="{BB962C8B-B14F-4D97-AF65-F5344CB8AC3E}">
        <p14:creationId xmlns:p14="http://schemas.microsoft.com/office/powerpoint/2010/main" val="735068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14: Serial Communications in C</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400801"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14.1.1 The UART Standard</a:t>
            </a:r>
          </a:p>
        </p:txBody>
      </p:sp>
      <p:pic>
        <p:nvPicPr>
          <p:cNvPr id="17" name="Picture 16">
            <a:extLst>
              <a:ext uri="{FF2B5EF4-FFF2-40B4-BE49-F238E27FC236}">
                <a16:creationId xmlns:a16="http://schemas.microsoft.com/office/drawing/2014/main" id="{33BACBCE-DE74-4599-AF9E-C4E35380F3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145951" y="2833293"/>
            <a:ext cx="1219200" cy="1612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F1997D10-9FE3-40F5-BA6B-B961C760B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864711"/>
            <a:ext cx="1937664" cy="2710855"/>
          </a:xfrm>
          <a:prstGeom prst="rect">
            <a:avLst/>
          </a:prstGeom>
        </p:spPr>
      </p:pic>
    </p:spTree>
    <p:extLst>
      <p:ext uri="{BB962C8B-B14F-4D97-AF65-F5344CB8AC3E}">
        <p14:creationId xmlns:p14="http://schemas.microsoft.com/office/powerpoint/2010/main" val="35179952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5" name="Picture 4">
            <a:extLst>
              <a:ext uri="{FF2B5EF4-FFF2-40B4-BE49-F238E27FC236}">
                <a16:creationId xmlns:a16="http://schemas.microsoft.com/office/drawing/2014/main" id="{93D4A29D-8EAD-448F-A1A9-034A7A7EE2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520" y="1047750"/>
            <a:ext cx="6685280" cy="3581400"/>
          </a:xfrm>
          <a:prstGeom prst="rect">
            <a:avLst/>
          </a:prstGeom>
        </p:spPr>
      </p:pic>
    </p:spTree>
    <p:extLst>
      <p:ext uri="{BB962C8B-B14F-4D97-AF65-F5344CB8AC3E}">
        <p14:creationId xmlns:p14="http://schemas.microsoft.com/office/powerpoint/2010/main" val="8070222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9" name="Picture 8" descr="A close up of text on a white background&#10;&#10;Description automatically generated">
            <a:extLst>
              <a:ext uri="{FF2B5EF4-FFF2-40B4-BE49-F238E27FC236}">
                <a16:creationId xmlns:a16="http://schemas.microsoft.com/office/drawing/2014/main" id="{85309075-D468-442F-AB1C-83C8871F8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189" y="865480"/>
            <a:ext cx="4851622" cy="3945510"/>
          </a:xfrm>
          <a:prstGeom prst="rect">
            <a:avLst/>
          </a:prstGeom>
        </p:spPr>
      </p:pic>
      <p:sp>
        <p:nvSpPr>
          <p:cNvPr id="10" name="Rectangle 9">
            <a:extLst>
              <a:ext uri="{FF2B5EF4-FFF2-40B4-BE49-F238E27FC236}">
                <a16:creationId xmlns:a16="http://schemas.microsoft.com/office/drawing/2014/main" id="{B589CFE2-E360-4BAB-99C3-049BE4E67B42}"/>
              </a:ext>
            </a:extLst>
          </p:cNvPr>
          <p:cNvSpPr/>
          <p:nvPr/>
        </p:nvSpPr>
        <p:spPr>
          <a:xfrm>
            <a:off x="1003189" y="4011712"/>
            <a:ext cx="4940411" cy="846037"/>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peech Bubble: Rectangle 11">
            <a:extLst>
              <a:ext uri="{FF2B5EF4-FFF2-40B4-BE49-F238E27FC236}">
                <a16:creationId xmlns:a16="http://schemas.microsoft.com/office/drawing/2014/main" id="{A2FA8719-E01F-46E1-BADB-2DCF45A9FF09}"/>
              </a:ext>
            </a:extLst>
          </p:cNvPr>
          <p:cNvSpPr/>
          <p:nvPr/>
        </p:nvSpPr>
        <p:spPr>
          <a:xfrm>
            <a:off x="3429000" y="2483318"/>
            <a:ext cx="3251268" cy="593447"/>
          </a:xfrm>
          <a:prstGeom prst="wedgeRectCallout">
            <a:avLst>
              <a:gd name="adj1" fmla="val -45413"/>
              <a:gd name="adj2" fmla="val 20386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Each of the 4x </a:t>
            </a:r>
            <a:r>
              <a:rPr lang="en-US" dirty="0" err="1"/>
              <a:t>eUSCI</a:t>
            </a:r>
            <a:r>
              <a:rPr lang="en-US" dirty="0"/>
              <a:t> systems have a dedicate interrupt vector.</a:t>
            </a:r>
          </a:p>
        </p:txBody>
      </p:sp>
    </p:spTree>
    <p:extLst>
      <p:ext uri="{BB962C8B-B14F-4D97-AF65-F5344CB8AC3E}">
        <p14:creationId xmlns:p14="http://schemas.microsoft.com/office/powerpoint/2010/main" val="7867828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Controlling UART Transmission With Interrupts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6" name="Picture 5">
            <a:extLst>
              <a:ext uri="{FF2B5EF4-FFF2-40B4-BE49-F238E27FC236}">
                <a16:creationId xmlns:a16="http://schemas.microsoft.com/office/drawing/2014/main" id="{8CD3D523-64AE-414E-AA6D-89D232AC0B7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38201" y="895350"/>
            <a:ext cx="4870736" cy="3909645"/>
          </a:xfrm>
          <a:prstGeom prst="rect">
            <a:avLst/>
          </a:prstGeom>
        </p:spPr>
      </p:pic>
    </p:spTree>
    <p:extLst>
      <p:ext uri="{BB962C8B-B14F-4D97-AF65-F5344CB8AC3E}">
        <p14:creationId xmlns:p14="http://schemas.microsoft.com/office/powerpoint/2010/main" val="1446738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Controlling UART Transmission With Interrupts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9" name="Subtitle 2">
            <a:extLst>
              <a:ext uri="{FF2B5EF4-FFF2-40B4-BE49-F238E27FC236}">
                <a16:creationId xmlns:a16="http://schemas.microsoft.com/office/drawing/2014/main" id="{1D404CF6-38AD-49F6-8409-07E09B11C28E}"/>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1: In CCS, create a new C/C++ Empty Project (with </a:t>
            </a:r>
            <a:r>
              <a:rPr lang="en-US" sz="1600" dirty="0" err="1">
                <a:solidFill>
                  <a:schemeClr val="accent2"/>
                </a:solidFill>
                <a:latin typeface="Arial" panose="020B0604020202020204" pitchFamily="34" charset="0"/>
                <a:cs typeface="Arial" panose="020B0604020202020204" pitchFamily="34" charset="0"/>
              </a:rPr>
              <a:t>main.c</a:t>
            </a:r>
            <a:r>
              <a:rPr lang="en-US" sz="1600" dirty="0">
                <a:solidFill>
                  <a:schemeClr val="accent2"/>
                </a:solidFill>
                <a:latin typeface="Arial" panose="020B0604020202020204" pitchFamily="34" charset="0"/>
                <a:cs typeface="Arial" panose="020B0604020202020204" pitchFamily="34" charset="0"/>
              </a:rPr>
              <a:t>) titled:</a:t>
            </a:r>
          </a:p>
          <a:p>
            <a:pPr algn="l"/>
            <a:r>
              <a:rPr lang="en-US" sz="1600" dirty="0">
                <a:solidFill>
                  <a:schemeClr val="accent2"/>
                </a:solidFill>
                <a:latin typeface="Arial" panose="020B0604020202020204" pitchFamily="34" charset="0"/>
                <a:cs typeface="Arial" panose="020B0604020202020204" pitchFamily="34" charset="0"/>
              </a:rPr>
              <a:t>	</a:t>
            </a:r>
            <a:r>
              <a:rPr lang="en-US" sz="1600" b="1" dirty="0">
                <a:solidFill>
                  <a:schemeClr val="accent2"/>
                </a:solidFill>
                <a:latin typeface="Arial" panose="020B0604020202020204" pitchFamily="34" charset="0"/>
                <a:cs typeface="Arial" panose="020B0604020202020204" pitchFamily="34" charset="0"/>
              </a:rPr>
              <a:t>C_UART_Tx5_Sending_String_using_UCTXCPTIFG</a:t>
            </a:r>
          </a:p>
          <a:p>
            <a:pPr algn="l"/>
            <a:endParaRPr lang="en-US" sz="1600" b="1" dirty="0">
              <a:solidFill>
                <a:schemeClr val="accent2"/>
              </a:solidFill>
              <a:latin typeface="Arial" panose="020B0604020202020204" pitchFamily="34" charset="0"/>
              <a:cs typeface="Arial" panose="020B0604020202020204" pitchFamily="34" charset="0"/>
            </a:endParaRPr>
          </a:p>
          <a:p>
            <a:pPr algn="l"/>
            <a:r>
              <a:rPr lang="en-US" sz="1600" dirty="0">
                <a:solidFill>
                  <a:schemeClr val="accent2"/>
                </a:solidFill>
                <a:latin typeface="Arial" panose="020B0604020202020204" pitchFamily="34" charset="0"/>
                <a:cs typeface="Arial" panose="020B0604020202020204" pitchFamily="34" charset="0"/>
              </a:rPr>
              <a:t>Step 2: Type in the following code in </a:t>
            </a:r>
            <a:r>
              <a:rPr lang="en-US" sz="1600" dirty="0" err="1">
                <a:solidFill>
                  <a:schemeClr val="accent2"/>
                </a:solidFill>
                <a:latin typeface="Arial" panose="020B0604020202020204" pitchFamily="34" charset="0"/>
                <a:cs typeface="Arial" panose="020B0604020202020204" pitchFamily="34" charset="0"/>
              </a:rPr>
              <a:t>main.c</a:t>
            </a:r>
            <a:r>
              <a:rPr lang="en-US" sz="1600" dirty="0">
                <a:solidFill>
                  <a:schemeClr val="accent2"/>
                </a:solidFill>
                <a:latin typeface="Arial" panose="020B0604020202020204" pitchFamily="34" charset="0"/>
                <a:cs typeface="Arial" panose="020B0604020202020204" pitchFamily="34" charset="0"/>
              </a:rPr>
              <a:t> after the statement to stop the watchdog timer.</a:t>
            </a:r>
          </a:p>
        </p:txBody>
      </p:sp>
      <p:pic>
        <p:nvPicPr>
          <p:cNvPr id="17" name="Picture 16">
            <a:extLst>
              <a:ext uri="{FF2B5EF4-FFF2-40B4-BE49-F238E27FC236}">
                <a16:creationId xmlns:a16="http://schemas.microsoft.com/office/drawing/2014/main" id="{0F9282CC-7964-4D7D-A1CD-A045D05DF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9" name="Rectangle 18">
            <a:extLst>
              <a:ext uri="{FF2B5EF4-FFF2-40B4-BE49-F238E27FC236}">
                <a16:creationId xmlns:a16="http://schemas.microsoft.com/office/drawing/2014/main" id="{8061891E-5107-4654-BDB0-73E9563C816C}"/>
              </a:ext>
            </a:extLst>
          </p:cNvPr>
          <p:cNvSpPr/>
          <p:nvPr/>
        </p:nvSpPr>
        <p:spPr>
          <a:xfrm>
            <a:off x="4928965" y="3820261"/>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30543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6"/>
            <a:ext cx="2438400" cy="1323439"/>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Controlling UART Transmission With Interrupts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6" name="Picture 5">
            <a:extLst>
              <a:ext uri="{FF2B5EF4-FFF2-40B4-BE49-F238E27FC236}">
                <a16:creationId xmlns:a16="http://schemas.microsoft.com/office/drawing/2014/main" id="{8CD3D523-64AE-414E-AA6D-89D232AC0B7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85717" y="492885"/>
            <a:ext cx="4331437" cy="4314014"/>
          </a:xfrm>
          <a:prstGeom prst="rect">
            <a:avLst/>
          </a:prstGeom>
        </p:spPr>
      </p:pic>
    </p:spTree>
    <p:extLst>
      <p:ext uri="{BB962C8B-B14F-4D97-AF65-F5344CB8AC3E}">
        <p14:creationId xmlns:p14="http://schemas.microsoft.com/office/powerpoint/2010/main" val="4807417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8580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Controlling UART Transmission With Interrupts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5" name="Picture 4" descr="A screenshot of a cell phone&#10;&#10;Description automatically generated">
            <a:extLst>
              <a:ext uri="{FF2B5EF4-FFF2-40B4-BE49-F238E27FC236}">
                <a16:creationId xmlns:a16="http://schemas.microsoft.com/office/drawing/2014/main" id="{AA0EB0D5-EBF5-42AB-84B9-529449E56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01929"/>
            <a:ext cx="5943600" cy="3887241"/>
          </a:xfrm>
          <a:prstGeom prst="rect">
            <a:avLst/>
          </a:prstGeom>
        </p:spPr>
      </p:pic>
    </p:spTree>
    <p:extLst>
      <p:ext uri="{BB962C8B-B14F-4D97-AF65-F5344CB8AC3E}">
        <p14:creationId xmlns:p14="http://schemas.microsoft.com/office/powerpoint/2010/main" val="14612930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Controlling UART Transmission With Interrupts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9" name="Subtitle 2">
            <a:extLst>
              <a:ext uri="{FF2B5EF4-FFF2-40B4-BE49-F238E27FC236}">
                <a16:creationId xmlns:a16="http://schemas.microsoft.com/office/drawing/2014/main" id="{1D404CF6-38AD-49F6-8409-07E09B11C28E}"/>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3: Save and debug your program. Run and then terminate your program. Your program will be running but CCS will not be sharing the USB connection between the debugger and Application UART1.</a:t>
            </a:r>
          </a:p>
          <a:p>
            <a:pPr algn="l"/>
            <a:endParaRPr lang="en-US" sz="1600" dirty="0">
              <a:solidFill>
                <a:schemeClr val="accent2"/>
              </a:solidFill>
              <a:latin typeface="Arial" panose="020B0604020202020204" pitchFamily="34" charset="0"/>
              <a:cs typeface="Arial" panose="020B0604020202020204" pitchFamily="34" charset="0"/>
            </a:endParaRPr>
          </a:p>
          <a:p>
            <a:pPr algn="l"/>
            <a:r>
              <a:rPr lang="en-US" sz="1600" dirty="0">
                <a:solidFill>
                  <a:schemeClr val="accent2"/>
                </a:solidFill>
                <a:latin typeface="Arial" panose="020B0604020202020204" pitchFamily="34" charset="0"/>
                <a:cs typeface="Arial" panose="020B0604020202020204" pitchFamily="34" charset="0"/>
              </a:rPr>
              <a:t>Step 4: Launch a terminal within CCS and configure it to communicate with the MSP430FR2355 board.</a:t>
            </a:r>
          </a:p>
        </p:txBody>
      </p:sp>
      <p:pic>
        <p:nvPicPr>
          <p:cNvPr id="5" name="Picture 4" descr="A screenshot of a cell phone&#10;&#10;Description automatically generated">
            <a:extLst>
              <a:ext uri="{FF2B5EF4-FFF2-40B4-BE49-F238E27FC236}">
                <a16:creationId xmlns:a16="http://schemas.microsoft.com/office/drawing/2014/main" id="{0F051577-43F4-400F-832D-6E1EE16D80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577338"/>
            <a:ext cx="6248400" cy="2166112"/>
          </a:xfrm>
          <a:prstGeom prst="rect">
            <a:avLst/>
          </a:prstGeom>
        </p:spPr>
      </p:pic>
    </p:spTree>
    <p:extLst>
      <p:ext uri="{BB962C8B-B14F-4D97-AF65-F5344CB8AC3E}">
        <p14:creationId xmlns:p14="http://schemas.microsoft.com/office/powerpoint/2010/main" val="177918733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14: Serial Communications in C</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55320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14.1.2 UART Transmit on the MSP430FR2355 – </a:t>
            </a:r>
            <a:br>
              <a:rPr lang="en-US" sz="1600" b="1" cap="small" dirty="0">
                <a:solidFill>
                  <a:schemeClr val="accent2"/>
                </a:solidFill>
                <a:latin typeface="Arial" panose="020B0604020202020204" pitchFamily="34" charset="0"/>
                <a:cs typeface="Arial" panose="020B0604020202020204" pitchFamily="34" charset="0"/>
              </a:rPr>
            </a:br>
            <a:r>
              <a:rPr lang="en-US" sz="1600" b="1" cap="small" dirty="0">
                <a:solidFill>
                  <a:schemeClr val="accent2"/>
                </a:solidFill>
                <a:latin typeface="Arial" panose="020B0604020202020204" pitchFamily="34" charset="0"/>
                <a:cs typeface="Arial" panose="020B0604020202020204" pitchFamily="34" charset="0"/>
              </a:rPr>
              <a:t>   Example: Using Tx IRQs to Control UART Transmission</a:t>
            </a:r>
            <a:endParaRPr lang="en-US" sz="1400" b="1" cap="small" dirty="0">
              <a:solidFill>
                <a:schemeClr val="accent2"/>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33BACBCE-DE74-4599-AF9E-C4E35380F3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145951" y="2989918"/>
            <a:ext cx="1219200" cy="1612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F1997D10-9FE3-40F5-BA6B-B961C760B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864711"/>
            <a:ext cx="1937664" cy="2710855"/>
          </a:xfrm>
          <a:prstGeom prst="rect">
            <a:avLst/>
          </a:prstGeom>
        </p:spPr>
      </p:pic>
      <p:pic>
        <p:nvPicPr>
          <p:cNvPr id="13" name="Picture 2" descr="Subscribe to Dr. LaMeres' YouTube Channel">
            <a:extLst>
              <a:ext uri="{FF2B5EF4-FFF2-40B4-BE49-F238E27FC236}">
                <a16:creationId xmlns:a16="http://schemas.microsoft.com/office/drawing/2014/main" id="{C9B38A39-ECB2-464F-982A-4F5EFE791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851278"/>
            <a:ext cx="2209800" cy="62211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FFA0E63-F7B6-48CE-972E-86888F17AA77}"/>
              </a:ext>
            </a:extLst>
          </p:cNvPr>
          <p:cNvSpPr txBox="1"/>
          <p:nvPr/>
        </p:nvSpPr>
        <p:spPr>
          <a:xfrm>
            <a:off x="2906652" y="2571136"/>
            <a:ext cx="3810000" cy="276999"/>
          </a:xfrm>
          <a:prstGeom prst="rect">
            <a:avLst/>
          </a:prstGeom>
          <a:noFill/>
        </p:spPr>
        <p:txBody>
          <a:bodyPr wrap="square" rtlCol="0">
            <a:spAutoFit/>
          </a:bodyPr>
          <a:lstStyle/>
          <a:p>
            <a:r>
              <a:rPr lang="en-US" sz="1200" dirty="0">
                <a:hlinkClick r:id="rId5"/>
              </a:rPr>
              <a:t>www.youtube.com/c/DigitalLogicProgramming_LaMeres</a:t>
            </a:r>
            <a:r>
              <a:rPr lang="en-US" sz="1200" dirty="0"/>
              <a:t> </a:t>
            </a:r>
          </a:p>
        </p:txBody>
      </p:sp>
    </p:spTree>
    <p:extLst>
      <p:ext uri="{BB962C8B-B14F-4D97-AF65-F5344CB8AC3E}">
        <p14:creationId xmlns:p14="http://schemas.microsoft.com/office/powerpoint/2010/main" val="19361208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14: Serial Communications in C</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55320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14.1.3 UART Receive on the MSP430FR2355 – Overview</a:t>
            </a:r>
            <a:endParaRPr lang="en-US" sz="1400" b="1" cap="small" dirty="0">
              <a:solidFill>
                <a:schemeClr val="accent2"/>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33BACBCE-DE74-4599-AF9E-C4E35380F3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145951" y="2989918"/>
            <a:ext cx="1219200" cy="1612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F1997D10-9FE3-40F5-BA6B-B961C760B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864711"/>
            <a:ext cx="1937664" cy="2710855"/>
          </a:xfrm>
          <a:prstGeom prst="rect">
            <a:avLst/>
          </a:prstGeom>
        </p:spPr>
      </p:pic>
    </p:spTree>
    <p:extLst>
      <p:ext uri="{BB962C8B-B14F-4D97-AF65-F5344CB8AC3E}">
        <p14:creationId xmlns:p14="http://schemas.microsoft.com/office/powerpoint/2010/main" val="351999884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14.1.3 UART Receive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9B61933F-E1B0-4EB7-B2DE-843091E51BF2}"/>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pic>
        <p:nvPicPr>
          <p:cNvPr id="10" name="Picture 9" descr="A picture containing screenshot&#10;&#10;Description automatically generated">
            <a:extLst>
              <a:ext uri="{FF2B5EF4-FFF2-40B4-BE49-F238E27FC236}">
                <a16:creationId xmlns:a16="http://schemas.microsoft.com/office/drawing/2014/main" id="{8EE85DFB-3D88-4866-AB7D-F310C5CFC4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1" y="1503585"/>
            <a:ext cx="4790116" cy="3293205"/>
          </a:xfrm>
          <a:prstGeom prst="rect">
            <a:avLst/>
          </a:prstGeom>
        </p:spPr>
      </p:pic>
    </p:spTree>
    <p:extLst>
      <p:ext uri="{BB962C8B-B14F-4D97-AF65-F5344CB8AC3E}">
        <p14:creationId xmlns:p14="http://schemas.microsoft.com/office/powerpoint/2010/main" val="1230751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14.1.1 The UART Standard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457D9AB9-75F9-43ED-9A54-C8BB3539F6FC}"/>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Universal asynchronous receiver/transmitter</a:t>
            </a:r>
            <a:r>
              <a:rPr lang="en-US" sz="1600" dirty="0">
                <a:solidFill>
                  <a:schemeClr val="accent2"/>
                </a:solidFill>
                <a:latin typeface="Arial" panose="020B0604020202020204" pitchFamily="34" charset="0"/>
                <a:cs typeface="Arial" panose="020B0604020202020204" pitchFamily="34" charset="0"/>
              </a:rPr>
              <a:t> – an approach to serial communication between two devices in which neither device shares a common clock.</a:t>
            </a: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Each device only uses lines for data.</a:t>
            </a: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Has a predefined protocol for how data is framed, how data packets start and stop, and how the receiver oversamples the incoming data to recover the information sent.</a:t>
            </a:r>
          </a:p>
        </p:txBody>
      </p:sp>
      <p:pic>
        <p:nvPicPr>
          <p:cNvPr id="22" name="Picture 21" descr="A screenshot of a cell phone&#10;&#10;Description automatically generated">
            <a:extLst>
              <a:ext uri="{FF2B5EF4-FFF2-40B4-BE49-F238E27FC236}">
                <a16:creationId xmlns:a16="http://schemas.microsoft.com/office/drawing/2014/main" id="{080311A7-66D2-4CDB-9736-AE75660C47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3028950"/>
            <a:ext cx="3442970" cy="1690744"/>
          </a:xfrm>
          <a:prstGeom prst="rect">
            <a:avLst/>
          </a:prstGeom>
        </p:spPr>
      </p:pic>
    </p:spTree>
    <p:extLst>
      <p:ext uri="{BB962C8B-B14F-4D97-AF65-F5344CB8AC3E}">
        <p14:creationId xmlns:p14="http://schemas.microsoft.com/office/powerpoint/2010/main" val="342706497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14.1.3 UART Receive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9B61933F-E1B0-4EB7-B2DE-843091E51BF2}"/>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same clock generator is used for both the Tx and Rx circuits and is configured using the </a:t>
            </a:r>
            <a:r>
              <a:rPr lang="en-US" sz="1600" dirty="0" err="1">
                <a:solidFill>
                  <a:schemeClr val="accent2"/>
                </a:solidFill>
                <a:latin typeface="Arial" panose="020B0604020202020204" pitchFamily="34" charset="0"/>
                <a:cs typeface="Arial" panose="020B0604020202020204" pitchFamily="34" charset="0"/>
              </a:rPr>
              <a:t>UCAxBRW</a:t>
            </a:r>
            <a:r>
              <a:rPr lang="en-US" sz="1600" dirty="0">
                <a:solidFill>
                  <a:schemeClr val="accent2"/>
                </a:solidFill>
                <a:latin typeface="Arial" panose="020B0604020202020204" pitchFamily="34" charset="0"/>
                <a:cs typeface="Arial" panose="020B0604020202020204" pitchFamily="34" charset="0"/>
              </a:rPr>
              <a:t> and </a:t>
            </a:r>
            <a:r>
              <a:rPr lang="en-US" sz="1600" dirty="0" err="1">
                <a:solidFill>
                  <a:schemeClr val="accent2"/>
                </a:solidFill>
                <a:latin typeface="Arial" panose="020B0604020202020204" pitchFamily="34" charset="0"/>
                <a:cs typeface="Arial" panose="020B0604020202020204" pitchFamily="34" charset="0"/>
              </a:rPr>
              <a:t>UCAxMCTLW</a:t>
            </a:r>
            <a:r>
              <a:rPr lang="en-US" sz="1600" dirty="0">
                <a:solidFill>
                  <a:schemeClr val="accent2"/>
                </a:solidFill>
                <a:latin typeface="Arial" panose="020B0604020202020204" pitchFamily="34" charset="0"/>
                <a:cs typeface="Arial" panose="020B0604020202020204" pitchFamily="34" charset="0"/>
              </a:rPr>
              <a:t> registers.</a:t>
            </a:r>
          </a:p>
        </p:txBody>
      </p:sp>
      <p:pic>
        <p:nvPicPr>
          <p:cNvPr id="10" name="Picture 9" descr="A picture containing screenshot&#10;&#10;Description automatically generated">
            <a:extLst>
              <a:ext uri="{FF2B5EF4-FFF2-40B4-BE49-F238E27FC236}">
                <a16:creationId xmlns:a16="http://schemas.microsoft.com/office/drawing/2014/main" id="{8EE85DFB-3D88-4866-AB7D-F310C5CFC4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1" y="1497760"/>
            <a:ext cx="4790116" cy="3293205"/>
          </a:xfrm>
          <a:prstGeom prst="rect">
            <a:avLst/>
          </a:prstGeom>
        </p:spPr>
      </p:pic>
      <p:sp>
        <p:nvSpPr>
          <p:cNvPr id="9" name="Rectangle 8">
            <a:extLst>
              <a:ext uri="{FF2B5EF4-FFF2-40B4-BE49-F238E27FC236}">
                <a16:creationId xmlns:a16="http://schemas.microsoft.com/office/drawing/2014/main" id="{FAC28153-0866-43E6-877E-3CBD73179D6F}"/>
              </a:ext>
            </a:extLst>
          </p:cNvPr>
          <p:cNvSpPr/>
          <p:nvPr/>
        </p:nvSpPr>
        <p:spPr>
          <a:xfrm>
            <a:off x="944703" y="1553830"/>
            <a:ext cx="4759814" cy="1274059"/>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peech Bubble: Rectangle 11">
            <a:extLst>
              <a:ext uri="{FF2B5EF4-FFF2-40B4-BE49-F238E27FC236}">
                <a16:creationId xmlns:a16="http://schemas.microsoft.com/office/drawing/2014/main" id="{0B341E66-B4CB-4040-86D3-BDA016B146F1}"/>
              </a:ext>
            </a:extLst>
          </p:cNvPr>
          <p:cNvSpPr/>
          <p:nvPr/>
        </p:nvSpPr>
        <p:spPr>
          <a:xfrm>
            <a:off x="2632539" y="3115949"/>
            <a:ext cx="3937161" cy="1534664"/>
          </a:xfrm>
          <a:prstGeom prst="wedgeRectCallout">
            <a:avLst>
              <a:gd name="adj1" fmla="val 6210"/>
              <a:gd name="adj2" fmla="val -75070"/>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Arial" panose="020B0604020202020204" pitchFamily="34" charset="0"/>
                <a:cs typeface="Arial" panose="020B0604020202020204" pitchFamily="34" charset="0"/>
              </a:rPr>
              <a:t>The Rx baud rate generator is configured with the desired baud rate, and the system automatically handles creating the oversampling clock for the Rx shift register</a:t>
            </a:r>
            <a:r>
              <a:rPr lang="en-US" dirty="0">
                <a:solidFill>
                  <a:schemeClr val="accent2"/>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84875191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14.1.3 UART Receive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9B61933F-E1B0-4EB7-B2DE-843091E51BF2}"/>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Rx system is very similar to the Tx system in that it contains a shift register that receives the serial data.</a:t>
            </a:r>
          </a:p>
        </p:txBody>
      </p:sp>
      <p:pic>
        <p:nvPicPr>
          <p:cNvPr id="10" name="Picture 9" descr="A picture containing screenshot&#10;&#10;Description automatically generated">
            <a:extLst>
              <a:ext uri="{FF2B5EF4-FFF2-40B4-BE49-F238E27FC236}">
                <a16:creationId xmlns:a16="http://schemas.microsoft.com/office/drawing/2014/main" id="{8EE85DFB-3D88-4866-AB7D-F310C5CFC4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1" y="1503585"/>
            <a:ext cx="4790116" cy="3293205"/>
          </a:xfrm>
          <a:prstGeom prst="rect">
            <a:avLst/>
          </a:prstGeom>
        </p:spPr>
      </p:pic>
      <p:sp>
        <p:nvSpPr>
          <p:cNvPr id="12" name="Rectangle 11">
            <a:extLst>
              <a:ext uri="{FF2B5EF4-FFF2-40B4-BE49-F238E27FC236}">
                <a16:creationId xmlns:a16="http://schemas.microsoft.com/office/drawing/2014/main" id="{113024FB-CC31-41A9-BECD-EF55658E9FB4}"/>
              </a:ext>
            </a:extLst>
          </p:cNvPr>
          <p:cNvSpPr/>
          <p:nvPr/>
        </p:nvSpPr>
        <p:spPr>
          <a:xfrm>
            <a:off x="914401" y="2727169"/>
            <a:ext cx="4940411" cy="645046"/>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99800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14.1.3 UART Receive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9B61933F-E1B0-4EB7-B2DE-843091E51BF2}"/>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Once the frame has been received, it is put into the Rx receiver buffer (</a:t>
            </a:r>
            <a:r>
              <a:rPr lang="en-US" sz="1600" dirty="0" err="1">
                <a:solidFill>
                  <a:schemeClr val="accent2"/>
                </a:solidFill>
                <a:latin typeface="Arial" panose="020B0604020202020204" pitchFamily="34" charset="0"/>
                <a:cs typeface="Arial" panose="020B0604020202020204" pitchFamily="34" charset="0"/>
              </a:rPr>
              <a:t>UCAxRXBUF</a:t>
            </a:r>
            <a:r>
              <a:rPr lang="en-US" sz="1600" dirty="0">
                <a:solidFill>
                  <a:schemeClr val="accent2"/>
                </a:solidFill>
                <a:latin typeface="Arial" panose="020B0604020202020204" pitchFamily="34" charset="0"/>
                <a:cs typeface="Arial" panose="020B0604020202020204" pitchFamily="34" charset="0"/>
              </a:rPr>
              <a:t>).</a:t>
            </a:r>
          </a:p>
        </p:txBody>
      </p:sp>
      <p:pic>
        <p:nvPicPr>
          <p:cNvPr id="10" name="Picture 9" descr="A picture containing screenshot&#10;&#10;Description automatically generated">
            <a:extLst>
              <a:ext uri="{FF2B5EF4-FFF2-40B4-BE49-F238E27FC236}">
                <a16:creationId xmlns:a16="http://schemas.microsoft.com/office/drawing/2014/main" id="{8EE85DFB-3D88-4866-AB7D-F310C5CFC4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642" y="1503585"/>
            <a:ext cx="4790116" cy="3293205"/>
          </a:xfrm>
          <a:prstGeom prst="rect">
            <a:avLst/>
          </a:prstGeom>
        </p:spPr>
      </p:pic>
      <p:sp>
        <p:nvSpPr>
          <p:cNvPr id="9" name="Rectangle 8">
            <a:extLst>
              <a:ext uri="{FF2B5EF4-FFF2-40B4-BE49-F238E27FC236}">
                <a16:creationId xmlns:a16="http://schemas.microsoft.com/office/drawing/2014/main" id="{9BF29659-67B2-4B63-9666-BA13362C56B2}"/>
              </a:ext>
            </a:extLst>
          </p:cNvPr>
          <p:cNvSpPr/>
          <p:nvPr/>
        </p:nvSpPr>
        <p:spPr>
          <a:xfrm>
            <a:off x="2265615" y="2727168"/>
            <a:ext cx="3589197" cy="1274059"/>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peech Bubble: Rectangle 11">
            <a:extLst>
              <a:ext uri="{FF2B5EF4-FFF2-40B4-BE49-F238E27FC236}">
                <a16:creationId xmlns:a16="http://schemas.microsoft.com/office/drawing/2014/main" id="{77D26AF2-F6D0-45C8-A048-96D606A15F50}"/>
              </a:ext>
            </a:extLst>
          </p:cNvPr>
          <p:cNvSpPr/>
          <p:nvPr/>
        </p:nvSpPr>
        <p:spPr>
          <a:xfrm>
            <a:off x="92432" y="3642886"/>
            <a:ext cx="1936818" cy="1112378"/>
          </a:xfrm>
          <a:prstGeom prst="wedgeRectCallout">
            <a:avLst>
              <a:gd name="adj1" fmla="val 59908"/>
              <a:gd name="adj2" fmla="val -43571"/>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Notice the framing options have to be the same as how the Tx is setup.</a:t>
            </a:r>
          </a:p>
        </p:txBody>
      </p:sp>
    </p:spTree>
    <p:extLst>
      <p:ext uri="{BB962C8B-B14F-4D97-AF65-F5344CB8AC3E}">
        <p14:creationId xmlns:p14="http://schemas.microsoft.com/office/powerpoint/2010/main" val="38378636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14.1.3 UART Receive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6" name="Picture 5" descr="A screenshot of a cell phone&#10;&#10;Description automatically generated">
            <a:extLst>
              <a:ext uri="{FF2B5EF4-FFF2-40B4-BE49-F238E27FC236}">
                <a16:creationId xmlns:a16="http://schemas.microsoft.com/office/drawing/2014/main" id="{84D7A436-6496-4087-AE09-0F9D14C28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31" y="1266824"/>
            <a:ext cx="6580938" cy="2609851"/>
          </a:xfrm>
          <a:prstGeom prst="rect">
            <a:avLst/>
          </a:prstGeom>
        </p:spPr>
      </p:pic>
    </p:spTree>
    <p:extLst>
      <p:ext uri="{BB962C8B-B14F-4D97-AF65-F5344CB8AC3E}">
        <p14:creationId xmlns:p14="http://schemas.microsoft.com/office/powerpoint/2010/main" val="26783534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14.1.3 UART Receive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9B61933F-E1B0-4EB7-B2DE-843091E51BF2}"/>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Rx system has a state machine that monitors the incoming data and creates status flags that can be used to generate interrupts.</a:t>
            </a:r>
          </a:p>
        </p:txBody>
      </p:sp>
      <p:pic>
        <p:nvPicPr>
          <p:cNvPr id="10" name="Picture 9" descr="A picture containing screenshot&#10;&#10;Description automatically generated">
            <a:extLst>
              <a:ext uri="{FF2B5EF4-FFF2-40B4-BE49-F238E27FC236}">
                <a16:creationId xmlns:a16="http://schemas.microsoft.com/office/drawing/2014/main" id="{8EE85DFB-3D88-4866-AB7D-F310C5CFC4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1" y="1497760"/>
            <a:ext cx="4790116" cy="3293205"/>
          </a:xfrm>
          <a:prstGeom prst="rect">
            <a:avLst/>
          </a:prstGeom>
        </p:spPr>
      </p:pic>
      <p:sp>
        <p:nvSpPr>
          <p:cNvPr id="9" name="Rectangle 8">
            <a:extLst>
              <a:ext uri="{FF2B5EF4-FFF2-40B4-BE49-F238E27FC236}">
                <a16:creationId xmlns:a16="http://schemas.microsoft.com/office/drawing/2014/main" id="{FAC28153-0866-43E6-877E-3CBD73179D6F}"/>
              </a:ext>
            </a:extLst>
          </p:cNvPr>
          <p:cNvSpPr/>
          <p:nvPr/>
        </p:nvSpPr>
        <p:spPr>
          <a:xfrm>
            <a:off x="1919634" y="3843741"/>
            <a:ext cx="3475932" cy="900661"/>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peech Bubble: Rectangle 11">
            <a:extLst>
              <a:ext uri="{FF2B5EF4-FFF2-40B4-BE49-F238E27FC236}">
                <a16:creationId xmlns:a16="http://schemas.microsoft.com/office/drawing/2014/main" id="{0B341E66-B4CB-4040-86D3-BDA016B146F1}"/>
              </a:ext>
            </a:extLst>
          </p:cNvPr>
          <p:cNvSpPr/>
          <p:nvPr/>
        </p:nvSpPr>
        <p:spPr>
          <a:xfrm>
            <a:off x="4263163" y="2015357"/>
            <a:ext cx="2404337" cy="1534664"/>
          </a:xfrm>
          <a:prstGeom prst="wedgeRectCallout">
            <a:avLst>
              <a:gd name="adj1" fmla="val -43452"/>
              <a:gd name="adj2" fmla="val 67772"/>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Arial" panose="020B0604020202020204" pitchFamily="34" charset="0"/>
                <a:cs typeface="Arial" panose="020B0604020202020204" pitchFamily="34" charset="0"/>
              </a:rPr>
              <a:t>You never know when data will come in, so you always use flags/IRQs for Rx.</a:t>
            </a:r>
            <a:endParaRPr lang="en-US"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046782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14.1.3 UART Receive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9B61933F-E1B0-4EB7-B2DE-843091E51BF2}"/>
              </a:ext>
            </a:extLst>
          </p:cNvPr>
          <p:cNvSpPr txBox="1">
            <a:spLocks/>
          </p:cNvSpPr>
          <p:nvPr/>
        </p:nvSpPr>
        <p:spPr>
          <a:xfrm>
            <a:off x="190500" y="895155"/>
            <a:ext cx="3041933" cy="4011278"/>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Receive interrupt (UCRXIFG):</a:t>
            </a:r>
            <a:br>
              <a:rPr lang="en-US" sz="1600" b="1" dirty="0">
                <a:solidFill>
                  <a:schemeClr val="accent2"/>
                </a:solidFill>
                <a:latin typeface="Arial" panose="020B0604020202020204" pitchFamily="34" charset="0"/>
                <a:cs typeface="Arial" panose="020B0604020202020204" pitchFamily="34" charset="0"/>
              </a:rPr>
            </a:br>
            <a:endParaRPr lang="en-US" sz="1600" b="1" dirty="0">
              <a:solidFill>
                <a:schemeClr val="accent2"/>
              </a:solidFill>
              <a:latin typeface="Arial" panose="020B0604020202020204" pitchFamily="34" charset="0"/>
              <a:cs typeface="Arial" panose="020B0604020202020204" pitchFamily="34" charset="0"/>
            </a:endParaRPr>
          </a:p>
          <a:p>
            <a:pPr marL="514350" lvl="1" indent="-285750" algn="l">
              <a:buFont typeface="Courier New" panose="02070309020205020404" pitchFamily="49" charset="0"/>
              <a:buChar char="o"/>
            </a:pPr>
            <a:r>
              <a:rPr lang="en-US" sz="1600" dirty="0">
                <a:solidFill>
                  <a:schemeClr val="accent2"/>
                </a:solidFill>
                <a:latin typeface="Arial" panose="020B0604020202020204" pitchFamily="34" charset="0"/>
                <a:cs typeface="Arial" panose="020B0604020202020204" pitchFamily="34" charset="0"/>
              </a:rPr>
              <a:t>Triggers when a new character has been received and the data is available in the Rx buffer.</a:t>
            </a:r>
          </a:p>
          <a:p>
            <a:pPr marL="514350" lvl="1" indent="-285750" algn="l">
              <a:buFont typeface="Courier New" panose="02070309020205020404" pitchFamily="49" charset="0"/>
              <a:buChar char="o"/>
            </a:pPr>
            <a:endParaRPr lang="en-US" sz="1600" b="1" dirty="0">
              <a:solidFill>
                <a:schemeClr val="accent2"/>
              </a:solidFill>
              <a:latin typeface="Arial" panose="020B0604020202020204" pitchFamily="34" charset="0"/>
              <a:cs typeface="Arial" panose="020B0604020202020204" pitchFamily="34" charset="0"/>
            </a:endParaRPr>
          </a:p>
          <a:p>
            <a:pPr marL="514350" lvl="1" indent="-285750" algn="l">
              <a:buFont typeface="Courier New" panose="02070309020205020404" pitchFamily="49" charset="0"/>
              <a:buChar char="o"/>
            </a:pPr>
            <a:r>
              <a:rPr lang="en-US" sz="1600" dirty="0">
                <a:solidFill>
                  <a:schemeClr val="accent2"/>
                </a:solidFill>
                <a:latin typeface="Arial" panose="020B0604020202020204" pitchFamily="34" charset="0"/>
                <a:cs typeface="Arial" panose="020B0604020202020204" pitchFamily="34" charset="0"/>
              </a:rPr>
              <a:t>Cleared when the Rx buffer is read.</a:t>
            </a:r>
            <a:br>
              <a:rPr lang="en-US" sz="1600" dirty="0">
                <a:solidFill>
                  <a:schemeClr val="accent2"/>
                </a:solidFill>
                <a:latin typeface="Arial" panose="020B0604020202020204" pitchFamily="34" charset="0"/>
                <a:cs typeface="Arial" panose="020B0604020202020204" pitchFamily="34" charset="0"/>
              </a:rPr>
            </a:br>
            <a:endParaRPr lang="en-US" sz="1600" dirty="0">
              <a:solidFill>
                <a:schemeClr val="accent2"/>
              </a:solidFill>
              <a:latin typeface="Arial" panose="020B0604020202020204" pitchFamily="34" charset="0"/>
              <a:cs typeface="Arial" panose="020B0604020202020204" pitchFamily="34" charset="0"/>
            </a:endParaRPr>
          </a:p>
          <a:p>
            <a:pPr marL="514350" lvl="1" indent="-285750" algn="l">
              <a:buFont typeface="Courier New" panose="02070309020205020404" pitchFamily="49" charset="0"/>
              <a:buChar char="o"/>
            </a:pPr>
            <a:r>
              <a:rPr lang="en-US" sz="1600" dirty="0">
                <a:solidFill>
                  <a:schemeClr val="accent2"/>
                </a:solidFill>
                <a:latin typeface="Arial" panose="020B0604020202020204" pitchFamily="34" charset="0"/>
                <a:cs typeface="Arial" panose="020B0604020202020204" pitchFamily="34" charset="0"/>
              </a:rPr>
              <a:t>UCRXIFG has its own flag and local IRQ enable.</a:t>
            </a:r>
            <a:br>
              <a:rPr lang="en-US" sz="1600" dirty="0">
                <a:solidFill>
                  <a:schemeClr val="accent2"/>
                </a:solidFill>
                <a:latin typeface="Arial" panose="020B0604020202020204" pitchFamily="34" charset="0"/>
                <a:cs typeface="Arial" panose="020B0604020202020204" pitchFamily="34" charset="0"/>
              </a:rPr>
            </a:br>
            <a:endParaRPr lang="en-US" sz="1600" dirty="0">
              <a:solidFill>
                <a:schemeClr val="accent2"/>
              </a:solidFill>
              <a:latin typeface="Arial" panose="020B0604020202020204" pitchFamily="34" charset="0"/>
              <a:cs typeface="Arial" panose="020B0604020202020204" pitchFamily="34" charset="0"/>
            </a:endParaRPr>
          </a:p>
        </p:txBody>
      </p:sp>
      <p:pic>
        <p:nvPicPr>
          <p:cNvPr id="22" name="Picture 21" descr="A screenshot of a cell phone&#10;&#10;Description automatically generated">
            <a:extLst>
              <a:ext uri="{FF2B5EF4-FFF2-40B4-BE49-F238E27FC236}">
                <a16:creationId xmlns:a16="http://schemas.microsoft.com/office/drawing/2014/main" id="{10E6F7C4-0A48-47EC-ABC6-5A03F2E22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75125" y="3034409"/>
            <a:ext cx="3368575" cy="1804593"/>
          </a:xfrm>
          <a:prstGeom prst="rect">
            <a:avLst/>
          </a:prstGeom>
        </p:spPr>
      </p:pic>
      <p:pic>
        <p:nvPicPr>
          <p:cNvPr id="24" name="Picture 23">
            <a:extLst>
              <a:ext uri="{FF2B5EF4-FFF2-40B4-BE49-F238E27FC236}">
                <a16:creationId xmlns:a16="http://schemas.microsoft.com/office/drawing/2014/main" id="{CEEC095A-EA27-4D68-B4D2-60DF450EC26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375125" y="941801"/>
            <a:ext cx="3368575" cy="2045205"/>
          </a:xfrm>
          <a:prstGeom prst="rect">
            <a:avLst/>
          </a:prstGeom>
        </p:spPr>
      </p:pic>
      <p:sp>
        <p:nvSpPr>
          <p:cNvPr id="23" name="Rectangle 22">
            <a:extLst>
              <a:ext uri="{FF2B5EF4-FFF2-40B4-BE49-F238E27FC236}">
                <a16:creationId xmlns:a16="http://schemas.microsoft.com/office/drawing/2014/main" id="{74808F5E-658E-46E7-BDF2-23B28A375C4D}"/>
              </a:ext>
            </a:extLst>
          </p:cNvPr>
          <p:cNvSpPr/>
          <p:nvPr/>
        </p:nvSpPr>
        <p:spPr>
          <a:xfrm>
            <a:off x="3458846" y="2567723"/>
            <a:ext cx="3208654" cy="402441"/>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59E06BF-5474-4282-825E-500AE7DB4DCE}"/>
              </a:ext>
            </a:extLst>
          </p:cNvPr>
          <p:cNvSpPr/>
          <p:nvPr/>
        </p:nvSpPr>
        <p:spPr>
          <a:xfrm>
            <a:off x="3535046" y="4435631"/>
            <a:ext cx="3208654" cy="402441"/>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4398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14.1.3 UART Receive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9B61933F-E1B0-4EB7-B2DE-843091E51BF2}"/>
              </a:ext>
            </a:extLst>
          </p:cNvPr>
          <p:cNvSpPr txBox="1">
            <a:spLocks/>
          </p:cNvSpPr>
          <p:nvPr/>
        </p:nvSpPr>
        <p:spPr>
          <a:xfrm>
            <a:off x="190500" y="895155"/>
            <a:ext cx="3041933"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Start bit interrupt (UCSTTIFG)</a:t>
            </a:r>
            <a:br>
              <a:rPr lang="en-US" sz="1600" b="1" dirty="0">
                <a:solidFill>
                  <a:schemeClr val="accent2"/>
                </a:solidFill>
                <a:latin typeface="Arial" panose="020B0604020202020204" pitchFamily="34" charset="0"/>
                <a:cs typeface="Arial" panose="020B0604020202020204" pitchFamily="34" charset="0"/>
              </a:rPr>
            </a:br>
            <a:endParaRPr lang="en-US" sz="1600" b="1" dirty="0">
              <a:solidFill>
                <a:schemeClr val="accent2"/>
              </a:solidFill>
              <a:latin typeface="Arial" panose="020B0604020202020204" pitchFamily="34" charset="0"/>
              <a:cs typeface="Arial" panose="020B0604020202020204" pitchFamily="34" charset="0"/>
            </a:endParaRPr>
          </a:p>
          <a:p>
            <a:pPr marL="515938" lvl="1" indent="-285750" algn="l">
              <a:buFont typeface="Courier New" panose="02070309020205020404" pitchFamily="49" charset="0"/>
              <a:buChar char="o"/>
            </a:pPr>
            <a:r>
              <a:rPr lang="en-US" sz="1400" dirty="0">
                <a:solidFill>
                  <a:schemeClr val="accent2"/>
                </a:solidFill>
                <a:latin typeface="Arial" panose="020B0604020202020204" pitchFamily="34" charset="0"/>
                <a:cs typeface="Arial" panose="020B0604020202020204" pitchFamily="34" charset="0"/>
              </a:rPr>
              <a:t>Triggers when the system sees a HIGH-to-LOW transition on the Rx pin indicating a new frame is being received.</a:t>
            </a:r>
            <a:br>
              <a:rPr lang="en-US" sz="1400" dirty="0">
                <a:solidFill>
                  <a:schemeClr val="accent2"/>
                </a:solidFill>
                <a:latin typeface="Arial" panose="020B0604020202020204" pitchFamily="34" charset="0"/>
                <a:cs typeface="Arial" panose="020B0604020202020204" pitchFamily="34" charset="0"/>
              </a:rPr>
            </a:br>
            <a:endParaRPr lang="en-US" sz="1400" dirty="0">
              <a:solidFill>
                <a:schemeClr val="accent2"/>
              </a:solidFill>
              <a:latin typeface="Arial" panose="020B0604020202020204" pitchFamily="34" charset="0"/>
              <a:cs typeface="Arial" panose="020B0604020202020204" pitchFamily="34" charset="0"/>
            </a:endParaRPr>
          </a:p>
          <a:p>
            <a:pPr marL="515938" lvl="1" indent="-285750" algn="l">
              <a:buFont typeface="Courier New" panose="02070309020205020404" pitchFamily="49" charset="0"/>
              <a:buChar char="o"/>
            </a:pPr>
            <a:r>
              <a:rPr lang="en-US" sz="1400" dirty="0">
                <a:solidFill>
                  <a:schemeClr val="accent2"/>
                </a:solidFill>
                <a:latin typeface="Arial" panose="020B0604020202020204" pitchFamily="34" charset="0"/>
                <a:cs typeface="Arial" panose="020B0604020202020204" pitchFamily="34" charset="0"/>
              </a:rPr>
              <a:t>UCSTTIFG has its own flag and local IRQ enable.</a:t>
            </a:r>
            <a:br>
              <a:rPr lang="en-US" sz="1600" dirty="0">
                <a:solidFill>
                  <a:schemeClr val="accent2"/>
                </a:solidFill>
                <a:latin typeface="Arial" panose="020B0604020202020204" pitchFamily="34" charset="0"/>
                <a:cs typeface="Arial" panose="020B0604020202020204" pitchFamily="34" charset="0"/>
              </a:rPr>
            </a:br>
            <a:endParaRPr lang="en-US" sz="1600" dirty="0">
              <a:solidFill>
                <a:schemeClr val="accent2"/>
              </a:solidFill>
              <a:latin typeface="Arial" panose="020B0604020202020204" pitchFamily="34" charset="0"/>
              <a:cs typeface="Arial" panose="020B0604020202020204" pitchFamily="34" charset="0"/>
            </a:endParaRPr>
          </a:p>
        </p:txBody>
      </p:sp>
      <p:pic>
        <p:nvPicPr>
          <p:cNvPr id="22" name="Picture 21" descr="A screenshot of a cell phone&#10;&#10;Description automatically generated">
            <a:extLst>
              <a:ext uri="{FF2B5EF4-FFF2-40B4-BE49-F238E27FC236}">
                <a16:creationId xmlns:a16="http://schemas.microsoft.com/office/drawing/2014/main" id="{10E6F7C4-0A48-47EC-ABC6-5A03F2E22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75125" y="3034409"/>
            <a:ext cx="3368575" cy="1804593"/>
          </a:xfrm>
          <a:prstGeom prst="rect">
            <a:avLst/>
          </a:prstGeom>
        </p:spPr>
      </p:pic>
      <p:pic>
        <p:nvPicPr>
          <p:cNvPr id="24" name="Picture 23">
            <a:extLst>
              <a:ext uri="{FF2B5EF4-FFF2-40B4-BE49-F238E27FC236}">
                <a16:creationId xmlns:a16="http://schemas.microsoft.com/office/drawing/2014/main" id="{CEEC095A-EA27-4D68-B4D2-60DF450EC26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375125" y="941801"/>
            <a:ext cx="3368575" cy="2045205"/>
          </a:xfrm>
          <a:prstGeom prst="rect">
            <a:avLst/>
          </a:prstGeom>
        </p:spPr>
      </p:pic>
      <p:sp>
        <p:nvSpPr>
          <p:cNvPr id="23" name="Rectangle 22">
            <a:extLst>
              <a:ext uri="{FF2B5EF4-FFF2-40B4-BE49-F238E27FC236}">
                <a16:creationId xmlns:a16="http://schemas.microsoft.com/office/drawing/2014/main" id="{74808F5E-658E-46E7-BDF2-23B28A375C4D}"/>
              </a:ext>
            </a:extLst>
          </p:cNvPr>
          <p:cNvSpPr/>
          <p:nvPr/>
        </p:nvSpPr>
        <p:spPr>
          <a:xfrm>
            <a:off x="3458846" y="2109091"/>
            <a:ext cx="3208654" cy="402441"/>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59E06BF-5474-4282-825E-500AE7DB4DCE}"/>
              </a:ext>
            </a:extLst>
          </p:cNvPr>
          <p:cNvSpPr/>
          <p:nvPr/>
        </p:nvSpPr>
        <p:spPr>
          <a:xfrm>
            <a:off x="3483599" y="4068643"/>
            <a:ext cx="3208654" cy="402441"/>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06317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14.1.3 UART Receive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9B61933F-E1B0-4EB7-B2DE-843091E51BF2}"/>
              </a:ext>
            </a:extLst>
          </p:cNvPr>
          <p:cNvSpPr txBox="1">
            <a:spLocks/>
          </p:cNvSpPr>
          <p:nvPr/>
        </p:nvSpPr>
        <p:spPr>
          <a:xfrm>
            <a:off x="190500" y="895155"/>
            <a:ext cx="6587067" cy="4011278"/>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br>
              <a:rPr lang="en-US" sz="1600" dirty="0">
                <a:solidFill>
                  <a:schemeClr val="accent2"/>
                </a:solidFill>
                <a:latin typeface="Arial" panose="020B0604020202020204" pitchFamily="34" charset="0"/>
                <a:cs typeface="Arial" panose="020B0604020202020204" pitchFamily="34" charset="0"/>
              </a:rPr>
            </a:br>
            <a:endParaRPr lang="en-US" sz="1600" dirty="0">
              <a:solidFill>
                <a:schemeClr val="accent2"/>
              </a:solidFill>
              <a:latin typeface="Arial" panose="020B0604020202020204" pitchFamily="34" charset="0"/>
              <a:cs typeface="Arial" panose="020B0604020202020204" pitchFamily="34" charset="0"/>
            </a:endParaRPr>
          </a:p>
        </p:txBody>
      </p:sp>
      <p:pic>
        <p:nvPicPr>
          <p:cNvPr id="12" name="Picture 11" descr="A close up of text on a white background&#10;&#10;Description automatically generated">
            <a:extLst>
              <a:ext uri="{FF2B5EF4-FFF2-40B4-BE49-F238E27FC236}">
                <a16:creationId xmlns:a16="http://schemas.microsoft.com/office/drawing/2014/main" id="{A1A29F36-AD43-476A-8192-45961B5E2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189" y="865480"/>
            <a:ext cx="4851622" cy="3945510"/>
          </a:xfrm>
          <a:prstGeom prst="rect">
            <a:avLst/>
          </a:prstGeom>
        </p:spPr>
      </p:pic>
      <p:sp>
        <p:nvSpPr>
          <p:cNvPr id="13" name="Rectangle 12">
            <a:extLst>
              <a:ext uri="{FF2B5EF4-FFF2-40B4-BE49-F238E27FC236}">
                <a16:creationId xmlns:a16="http://schemas.microsoft.com/office/drawing/2014/main" id="{3BF2823B-095D-453F-A34C-2CD9D055DBEE}"/>
              </a:ext>
            </a:extLst>
          </p:cNvPr>
          <p:cNvSpPr/>
          <p:nvPr/>
        </p:nvSpPr>
        <p:spPr>
          <a:xfrm>
            <a:off x="1003189" y="4011712"/>
            <a:ext cx="4940411" cy="846037"/>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peech Bubble: Rectangle 14">
            <a:extLst>
              <a:ext uri="{FF2B5EF4-FFF2-40B4-BE49-F238E27FC236}">
                <a16:creationId xmlns:a16="http://schemas.microsoft.com/office/drawing/2014/main" id="{FAD07EF0-D2E5-4ACA-885E-D589B3820E84}"/>
              </a:ext>
            </a:extLst>
          </p:cNvPr>
          <p:cNvSpPr/>
          <p:nvPr/>
        </p:nvSpPr>
        <p:spPr>
          <a:xfrm>
            <a:off x="3429000" y="2483318"/>
            <a:ext cx="2899833" cy="593447"/>
          </a:xfrm>
          <a:prstGeom prst="wedgeRectCallout">
            <a:avLst>
              <a:gd name="adj1" fmla="val -45413"/>
              <a:gd name="adj2" fmla="val 20386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 Rx IRQs share the same </a:t>
            </a:r>
            <a:r>
              <a:rPr lang="en-US" dirty="0" err="1"/>
              <a:t>eUSCI</a:t>
            </a:r>
            <a:r>
              <a:rPr lang="en-US" dirty="0"/>
              <a:t> vector as the Tx IRQs.</a:t>
            </a:r>
          </a:p>
        </p:txBody>
      </p:sp>
    </p:spTree>
    <p:extLst>
      <p:ext uri="{BB962C8B-B14F-4D97-AF65-F5344CB8AC3E}">
        <p14:creationId xmlns:p14="http://schemas.microsoft.com/office/powerpoint/2010/main" val="11153806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14.1.3 UART Receive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9B61933F-E1B0-4EB7-B2DE-843091E51BF2}"/>
              </a:ext>
            </a:extLst>
          </p:cNvPr>
          <p:cNvSpPr txBox="1">
            <a:spLocks/>
          </p:cNvSpPr>
          <p:nvPr/>
        </p:nvSpPr>
        <p:spPr>
          <a:xfrm>
            <a:off x="190500" y="895155"/>
            <a:ext cx="6587067" cy="4011278"/>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br>
              <a:rPr lang="en-US" sz="1600" dirty="0">
                <a:solidFill>
                  <a:schemeClr val="accent2"/>
                </a:solidFill>
                <a:latin typeface="Arial" panose="020B0604020202020204" pitchFamily="34" charset="0"/>
                <a:cs typeface="Arial" panose="020B0604020202020204" pitchFamily="34" charset="0"/>
              </a:rPr>
            </a:br>
            <a:endParaRPr lang="en-US" sz="1600" dirty="0">
              <a:solidFill>
                <a:schemeClr val="accent2"/>
              </a:solidFill>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145E8E79-5201-4DC7-8842-9303A6F9D2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0732" y="892998"/>
            <a:ext cx="6451921" cy="3830828"/>
          </a:xfrm>
          <a:prstGeom prst="rect">
            <a:avLst/>
          </a:prstGeom>
        </p:spPr>
      </p:pic>
    </p:spTree>
    <p:extLst>
      <p:ext uri="{BB962C8B-B14F-4D97-AF65-F5344CB8AC3E}">
        <p14:creationId xmlns:p14="http://schemas.microsoft.com/office/powerpoint/2010/main" val="22992750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14: Serial Communications in C</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55320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14.1.3 UART Receive on the MSP430FR2355 – Overview</a:t>
            </a:r>
            <a:endParaRPr lang="en-US" sz="1400" b="1" cap="small" dirty="0">
              <a:solidFill>
                <a:schemeClr val="accent2"/>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33BACBCE-DE74-4599-AF9E-C4E35380F3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145951" y="2989918"/>
            <a:ext cx="1219200" cy="1612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F1997D10-9FE3-40F5-BA6B-B961C760B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864711"/>
            <a:ext cx="1937664" cy="2710855"/>
          </a:xfrm>
          <a:prstGeom prst="rect">
            <a:avLst/>
          </a:prstGeom>
        </p:spPr>
      </p:pic>
      <p:pic>
        <p:nvPicPr>
          <p:cNvPr id="15" name="Picture 2" descr="Subscribe to Dr. LaMeres' YouTube Channel">
            <a:extLst>
              <a:ext uri="{FF2B5EF4-FFF2-40B4-BE49-F238E27FC236}">
                <a16:creationId xmlns:a16="http://schemas.microsoft.com/office/drawing/2014/main" id="{C4CAFB67-5690-4D6E-ABB0-9232229F43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851278"/>
            <a:ext cx="2209800" cy="6221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A7A8C37-F45E-434C-A8B2-27A6767A60FE}"/>
              </a:ext>
            </a:extLst>
          </p:cNvPr>
          <p:cNvSpPr txBox="1"/>
          <p:nvPr/>
        </p:nvSpPr>
        <p:spPr>
          <a:xfrm>
            <a:off x="2906652" y="2571136"/>
            <a:ext cx="3810000" cy="276999"/>
          </a:xfrm>
          <a:prstGeom prst="rect">
            <a:avLst/>
          </a:prstGeom>
          <a:noFill/>
        </p:spPr>
        <p:txBody>
          <a:bodyPr wrap="square" rtlCol="0">
            <a:spAutoFit/>
          </a:bodyPr>
          <a:lstStyle/>
          <a:p>
            <a:r>
              <a:rPr lang="en-US" sz="1200" dirty="0">
                <a:hlinkClick r:id="rId5"/>
              </a:rPr>
              <a:t>www.youtube.com/c/DigitalLogicProgramming_LaMeres</a:t>
            </a:r>
            <a:r>
              <a:rPr lang="en-US" sz="1200" dirty="0"/>
              <a:t> </a:t>
            </a:r>
          </a:p>
        </p:txBody>
      </p:sp>
    </p:spTree>
    <p:extLst>
      <p:ext uri="{BB962C8B-B14F-4D97-AF65-F5344CB8AC3E}">
        <p14:creationId xmlns:p14="http://schemas.microsoft.com/office/powerpoint/2010/main" val="3990203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14.1.1 The UART Standard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457D9AB9-75F9-43ED-9A54-C8BB3539F6FC}"/>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Baud rate (BR)</a:t>
            </a:r>
            <a:r>
              <a:rPr lang="en-US" sz="1600" dirty="0">
                <a:solidFill>
                  <a:schemeClr val="accent2"/>
                </a:solidFill>
                <a:latin typeface="Arial" panose="020B0604020202020204" pitchFamily="34" charset="0"/>
                <a:cs typeface="Arial" panose="020B0604020202020204" pitchFamily="34" charset="0"/>
              </a:rPr>
              <a:t> – the common data rate between Tx and Rx; the fastest rate at which the data line changes states.</a:t>
            </a:r>
          </a:p>
          <a:p>
            <a:pPr marL="228600" indent="-228600" algn="l">
              <a:buFont typeface="Arial" panose="020B0604020202020204" pitchFamily="34" charset="0"/>
              <a:buChar char="•"/>
            </a:pPr>
            <a:endParaRPr lang="en-US" sz="8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baud rate and bit period (T</a:t>
            </a:r>
            <a:r>
              <a:rPr lang="en-US" sz="1600" baseline="-25000" dirty="0">
                <a:solidFill>
                  <a:schemeClr val="accent2"/>
                </a:solidFill>
                <a:latin typeface="Arial" panose="020B0604020202020204" pitchFamily="34" charset="0"/>
                <a:cs typeface="Arial" panose="020B0604020202020204" pitchFamily="34" charset="0"/>
              </a:rPr>
              <a:t>B</a:t>
            </a:r>
            <a:r>
              <a:rPr lang="en-US" sz="1600" dirty="0">
                <a:solidFill>
                  <a:schemeClr val="accent2"/>
                </a:solidFill>
                <a:latin typeface="Arial" panose="020B0604020202020204" pitchFamily="34" charset="0"/>
                <a:cs typeface="Arial" panose="020B0604020202020204" pitchFamily="34" charset="0"/>
              </a:rPr>
              <a:t>) are related by BR = 1/T</a:t>
            </a:r>
            <a:r>
              <a:rPr lang="en-US" sz="1600" baseline="-25000" dirty="0">
                <a:solidFill>
                  <a:schemeClr val="accent2"/>
                </a:solidFill>
                <a:latin typeface="Arial" panose="020B0604020202020204" pitchFamily="34" charset="0"/>
                <a:cs typeface="Arial" panose="020B0604020202020204" pitchFamily="34" charset="0"/>
              </a:rPr>
              <a:t>B</a:t>
            </a:r>
            <a:r>
              <a:rPr lang="en-US" sz="1600" dirty="0">
                <a:solidFill>
                  <a:schemeClr val="accent2"/>
                </a:solidFill>
                <a:latin typeface="Arial" panose="020B0604020202020204" pitchFamily="34" charset="0"/>
                <a:cs typeface="Arial" panose="020B0604020202020204" pitchFamily="34" charset="0"/>
              </a:rPr>
              <a:t>.</a:t>
            </a:r>
          </a:p>
          <a:p>
            <a:pPr marL="228600" indent="-228600" algn="l">
              <a:buFont typeface="Arial" panose="020B0604020202020204" pitchFamily="34" charset="0"/>
              <a:buChar char="•"/>
            </a:pPr>
            <a:endParaRPr lang="en-US" sz="8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Baud rate must be set manually in both the Tx and Rx prior to data transmission (typical range is 9600 to 115200 baud).</a:t>
            </a:r>
          </a:p>
        </p:txBody>
      </p:sp>
      <p:pic>
        <p:nvPicPr>
          <p:cNvPr id="22" name="Picture 21" descr="A screenshot of a cell phone&#10;&#10;Description automatically generated">
            <a:extLst>
              <a:ext uri="{FF2B5EF4-FFF2-40B4-BE49-F238E27FC236}">
                <a16:creationId xmlns:a16="http://schemas.microsoft.com/office/drawing/2014/main" id="{CF6956E5-4045-46F3-AE4B-2357B0AA09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8452" y="2571750"/>
            <a:ext cx="4572496" cy="2245423"/>
          </a:xfrm>
          <a:prstGeom prst="rect">
            <a:avLst/>
          </a:prstGeom>
        </p:spPr>
      </p:pic>
    </p:spTree>
    <p:extLst>
      <p:ext uri="{BB962C8B-B14F-4D97-AF65-F5344CB8AC3E}">
        <p14:creationId xmlns:p14="http://schemas.microsoft.com/office/powerpoint/2010/main" val="34907133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14: Serial Communications in C</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55320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14.1.3 UART Receive on the MSP430FR2355 – </a:t>
            </a:r>
            <a:br>
              <a:rPr lang="en-US" sz="1600" b="1" cap="small" dirty="0">
                <a:solidFill>
                  <a:schemeClr val="accent2"/>
                </a:solidFill>
                <a:latin typeface="Arial" panose="020B0604020202020204" pitchFamily="34" charset="0"/>
                <a:cs typeface="Arial" panose="020B0604020202020204" pitchFamily="34" charset="0"/>
              </a:rPr>
            </a:br>
            <a:r>
              <a:rPr lang="en-US" sz="1600" b="1" cap="small" dirty="0">
                <a:solidFill>
                  <a:schemeClr val="accent2"/>
                </a:solidFill>
                <a:latin typeface="Arial" panose="020B0604020202020204" pitchFamily="34" charset="0"/>
                <a:cs typeface="Arial" panose="020B0604020202020204" pitchFamily="34" charset="0"/>
              </a:rPr>
              <a:t>   Example: Toggling LED1 Based on Terminal Keystrokes</a:t>
            </a:r>
            <a:endParaRPr lang="en-US" sz="1400" b="1" cap="small" dirty="0">
              <a:solidFill>
                <a:schemeClr val="accent2"/>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33BACBCE-DE74-4599-AF9E-C4E35380F3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145951" y="2989918"/>
            <a:ext cx="1219200" cy="1612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F1997D10-9FE3-40F5-BA6B-B961C760B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864711"/>
            <a:ext cx="1937664" cy="2710855"/>
          </a:xfrm>
          <a:prstGeom prst="rect">
            <a:avLst/>
          </a:prstGeom>
        </p:spPr>
      </p:pic>
    </p:spTree>
    <p:extLst>
      <p:ext uri="{BB962C8B-B14F-4D97-AF65-F5344CB8AC3E}">
        <p14:creationId xmlns:p14="http://schemas.microsoft.com/office/powerpoint/2010/main" val="22559788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Receiving Characters on the eUSCI_A1 UART</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6" name="Picture 5">
            <a:extLst>
              <a:ext uri="{FF2B5EF4-FFF2-40B4-BE49-F238E27FC236}">
                <a16:creationId xmlns:a16="http://schemas.microsoft.com/office/drawing/2014/main" id="{8CD3D523-64AE-414E-AA6D-89D232AC0B7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69424" y="895350"/>
            <a:ext cx="4808290" cy="3909645"/>
          </a:xfrm>
          <a:prstGeom prst="rect">
            <a:avLst/>
          </a:prstGeom>
        </p:spPr>
      </p:pic>
    </p:spTree>
    <p:extLst>
      <p:ext uri="{BB962C8B-B14F-4D97-AF65-F5344CB8AC3E}">
        <p14:creationId xmlns:p14="http://schemas.microsoft.com/office/powerpoint/2010/main" val="3521275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Receiving Characters on the eUSCI_A1 UART</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9" name="Subtitle 2">
            <a:extLst>
              <a:ext uri="{FF2B5EF4-FFF2-40B4-BE49-F238E27FC236}">
                <a16:creationId xmlns:a16="http://schemas.microsoft.com/office/drawing/2014/main" id="{1D404CF6-38AD-49F6-8409-07E09B11C28E}"/>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1: In CCS, create a new C/C++ Empty Project (with </a:t>
            </a:r>
            <a:r>
              <a:rPr lang="en-US" sz="1600" dirty="0" err="1">
                <a:solidFill>
                  <a:schemeClr val="accent2"/>
                </a:solidFill>
                <a:latin typeface="Arial" panose="020B0604020202020204" pitchFamily="34" charset="0"/>
                <a:cs typeface="Arial" panose="020B0604020202020204" pitchFamily="34" charset="0"/>
              </a:rPr>
              <a:t>main.c</a:t>
            </a:r>
            <a:r>
              <a:rPr lang="en-US" sz="1600" dirty="0">
                <a:solidFill>
                  <a:schemeClr val="accent2"/>
                </a:solidFill>
                <a:latin typeface="Arial" panose="020B0604020202020204" pitchFamily="34" charset="0"/>
                <a:cs typeface="Arial" panose="020B0604020202020204" pitchFamily="34" charset="0"/>
              </a:rPr>
              <a:t>) titled:</a:t>
            </a:r>
          </a:p>
          <a:p>
            <a:pPr algn="l"/>
            <a:r>
              <a:rPr lang="en-US" sz="1600" dirty="0">
                <a:solidFill>
                  <a:schemeClr val="accent2"/>
                </a:solidFill>
                <a:latin typeface="Arial" panose="020B0604020202020204" pitchFamily="34" charset="0"/>
                <a:cs typeface="Arial" panose="020B0604020202020204" pitchFamily="34" charset="0"/>
              </a:rPr>
              <a:t>	</a:t>
            </a:r>
            <a:r>
              <a:rPr lang="en-US" sz="1600" b="1" dirty="0">
                <a:solidFill>
                  <a:schemeClr val="accent2"/>
                </a:solidFill>
                <a:latin typeface="Arial" panose="020B0604020202020204" pitchFamily="34" charset="0"/>
                <a:cs typeface="Arial" panose="020B0604020202020204" pitchFamily="34" charset="0"/>
              </a:rPr>
              <a:t>C_UART_Rx1_Toggling_LED1</a:t>
            </a:r>
          </a:p>
          <a:p>
            <a:pPr algn="l"/>
            <a:endParaRPr lang="en-US" sz="1600" b="1" dirty="0">
              <a:solidFill>
                <a:schemeClr val="accent2"/>
              </a:solidFill>
              <a:latin typeface="Arial" panose="020B0604020202020204" pitchFamily="34" charset="0"/>
              <a:cs typeface="Arial" panose="020B0604020202020204" pitchFamily="34" charset="0"/>
            </a:endParaRPr>
          </a:p>
          <a:p>
            <a:pPr algn="l"/>
            <a:r>
              <a:rPr lang="en-US" sz="1600" dirty="0">
                <a:solidFill>
                  <a:schemeClr val="accent2"/>
                </a:solidFill>
                <a:latin typeface="Arial" panose="020B0604020202020204" pitchFamily="34" charset="0"/>
                <a:cs typeface="Arial" panose="020B0604020202020204" pitchFamily="34" charset="0"/>
              </a:rPr>
              <a:t>Step 2: Type in the following code in </a:t>
            </a:r>
            <a:r>
              <a:rPr lang="en-US" sz="1600" dirty="0" err="1">
                <a:solidFill>
                  <a:schemeClr val="accent2"/>
                </a:solidFill>
                <a:latin typeface="Arial" panose="020B0604020202020204" pitchFamily="34" charset="0"/>
                <a:cs typeface="Arial" panose="020B0604020202020204" pitchFamily="34" charset="0"/>
              </a:rPr>
              <a:t>main.c</a:t>
            </a:r>
            <a:r>
              <a:rPr lang="en-US" sz="1600" dirty="0">
                <a:solidFill>
                  <a:schemeClr val="accent2"/>
                </a:solidFill>
                <a:latin typeface="Arial" panose="020B0604020202020204" pitchFamily="34" charset="0"/>
                <a:cs typeface="Arial" panose="020B0604020202020204" pitchFamily="34" charset="0"/>
              </a:rPr>
              <a:t> after the statement to stop the watchdog timer.</a:t>
            </a:r>
          </a:p>
        </p:txBody>
      </p:sp>
      <p:pic>
        <p:nvPicPr>
          <p:cNvPr id="17" name="Picture 16">
            <a:extLst>
              <a:ext uri="{FF2B5EF4-FFF2-40B4-BE49-F238E27FC236}">
                <a16:creationId xmlns:a16="http://schemas.microsoft.com/office/drawing/2014/main" id="{0F9282CC-7964-4D7D-A1CD-A045D05DF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8" name="Rectangle 17">
            <a:extLst>
              <a:ext uri="{FF2B5EF4-FFF2-40B4-BE49-F238E27FC236}">
                <a16:creationId xmlns:a16="http://schemas.microsoft.com/office/drawing/2014/main" id="{3C7650C3-D174-4235-9027-51471C56A267}"/>
              </a:ext>
            </a:extLst>
          </p:cNvPr>
          <p:cNvSpPr/>
          <p:nvPr/>
        </p:nvSpPr>
        <p:spPr>
          <a:xfrm>
            <a:off x="4928965" y="3776957"/>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69932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6"/>
            <a:ext cx="2438400" cy="1323439"/>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Receiving Characters on the eUSCI_A1 UART</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6" name="Picture 5">
            <a:extLst>
              <a:ext uri="{FF2B5EF4-FFF2-40B4-BE49-F238E27FC236}">
                <a16:creationId xmlns:a16="http://schemas.microsoft.com/office/drawing/2014/main" id="{8CD3D523-64AE-414E-AA6D-89D232AC0B7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85717" y="528757"/>
            <a:ext cx="4331437" cy="4242270"/>
          </a:xfrm>
          <a:prstGeom prst="rect">
            <a:avLst/>
          </a:prstGeom>
        </p:spPr>
      </p:pic>
    </p:spTree>
    <p:extLst>
      <p:ext uri="{BB962C8B-B14F-4D97-AF65-F5344CB8AC3E}">
        <p14:creationId xmlns:p14="http://schemas.microsoft.com/office/powerpoint/2010/main" val="7606971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Receiving Characters on the eUSCI_A1 UART</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9" name="Subtitle 2">
            <a:extLst>
              <a:ext uri="{FF2B5EF4-FFF2-40B4-BE49-F238E27FC236}">
                <a16:creationId xmlns:a16="http://schemas.microsoft.com/office/drawing/2014/main" id="{1D404CF6-38AD-49F6-8409-07E09B11C28E}"/>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3: Save and debug your program. Run and then terminate your program. Your program will be running but CCS will not be sharing the USB connection between the debugger and Application UART1.</a:t>
            </a:r>
          </a:p>
          <a:p>
            <a:pPr algn="l"/>
            <a:endParaRPr lang="en-US" sz="1600" dirty="0">
              <a:solidFill>
                <a:schemeClr val="accent2"/>
              </a:solidFill>
              <a:latin typeface="Arial" panose="020B0604020202020204" pitchFamily="34" charset="0"/>
              <a:cs typeface="Arial" panose="020B0604020202020204" pitchFamily="34" charset="0"/>
            </a:endParaRPr>
          </a:p>
          <a:p>
            <a:pPr algn="l"/>
            <a:r>
              <a:rPr lang="en-US" sz="1600" dirty="0">
                <a:solidFill>
                  <a:schemeClr val="accent2"/>
                </a:solidFill>
                <a:latin typeface="Arial" panose="020B0604020202020204" pitchFamily="34" charset="0"/>
                <a:cs typeface="Arial" panose="020B0604020202020204" pitchFamily="34" charset="0"/>
              </a:rPr>
              <a:t>Step 4: Launch a terminal within CCS and configure it to communicate with the MSP430FR2355 board.</a:t>
            </a:r>
          </a:p>
        </p:txBody>
      </p:sp>
      <p:pic>
        <p:nvPicPr>
          <p:cNvPr id="5" name="Picture 4">
            <a:extLst>
              <a:ext uri="{FF2B5EF4-FFF2-40B4-BE49-F238E27FC236}">
                <a16:creationId xmlns:a16="http://schemas.microsoft.com/office/drawing/2014/main" id="{0F051577-43F4-400F-832D-6E1EE16D80E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4800" y="2630384"/>
            <a:ext cx="6248400" cy="2060019"/>
          </a:xfrm>
          <a:prstGeom prst="rect">
            <a:avLst/>
          </a:prstGeom>
        </p:spPr>
      </p:pic>
    </p:spTree>
    <p:extLst>
      <p:ext uri="{BB962C8B-B14F-4D97-AF65-F5344CB8AC3E}">
        <p14:creationId xmlns:p14="http://schemas.microsoft.com/office/powerpoint/2010/main" val="41579553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Receiving Characters on the eUSCI_A1 UART</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9" name="Subtitle 2">
            <a:extLst>
              <a:ext uri="{FF2B5EF4-FFF2-40B4-BE49-F238E27FC236}">
                <a16:creationId xmlns:a16="http://schemas.microsoft.com/office/drawing/2014/main" id="{1D404CF6-38AD-49F6-8409-07E09B11C28E}"/>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85750" indent="-28575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pic>
        <p:nvPicPr>
          <p:cNvPr id="20" name="Picture 19" descr="A screenshot of a cell phone&#10;&#10;Description automatically generated">
            <a:extLst>
              <a:ext uri="{FF2B5EF4-FFF2-40B4-BE49-F238E27FC236}">
                <a16:creationId xmlns:a16="http://schemas.microsoft.com/office/drawing/2014/main" id="{FF2C96F2-2FDE-4AC8-963B-B0D38C0EF6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499" y="912848"/>
            <a:ext cx="2663391" cy="3853291"/>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6C9CBDE4-B36F-4DAA-A4FA-11BE2C834003}"/>
              </a:ext>
            </a:extLst>
          </p:cNvPr>
          <p:cNvPicPr>
            <a:picLocks noChangeAspect="1"/>
          </p:cNvPicPr>
          <p:nvPr/>
        </p:nvPicPr>
        <p:blipFill rotWithShape="1">
          <a:blip r:embed="rId3">
            <a:extLst>
              <a:ext uri="{28A0092B-C50C-407E-A947-70E740481C1C}">
                <a14:useLocalDpi xmlns:a14="http://schemas.microsoft.com/office/drawing/2010/main" val="0"/>
              </a:ext>
            </a:extLst>
          </a:blip>
          <a:srcRect l="52512" t="3303" r="4097" b="82851"/>
          <a:stretch/>
        </p:blipFill>
        <p:spPr>
          <a:xfrm>
            <a:off x="2986726" y="1124139"/>
            <a:ext cx="3680774" cy="1699303"/>
          </a:xfrm>
          <a:prstGeom prst="rect">
            <a:avLst/>
          </a:prstGeom>
          <a:ln w="57150">
            <a:solidFill>
              <a:schemeClr val="accent2">
                <a:lumMod val="75000"/>
              </a:schemeClr>
            </a:solidFill>
          </a:ln>
        </p:spPr>
      </p:pic>
      <p:cxnSp>
        <p:nvCxnSpPr>
          <p:cNvPr id="5" name="Straight Connector 4">
            <a:extLst>
              <a:ext uri="{FF2B5EF4-FFF2-40B4-BE49-F238E27FC236}">
                <a16:creationId xmlns:a16="http://schemas.microsoft.com/office/drawing/2014/main" id="{6802AA9D-F820-40AD-B56A-08A34B6694CE}"/>
              </a:ext>
            </a:extLst>
          </p:cNvPr>
          <p:cNvCxnSpPr/>
          <p:nvPr/>
        </p:nvCxnSpPr>
        <p:spPr>
          <a:xfrm>
            <a:off x="2455572" y="1315116"/>
            <a:ext cx="497983" cy="359138"/>
          </a:xfrm>
          <a:prstGeom prst="line">
            <a:avLst/>
          </a:prstGeom>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Speech Bubble: Rectangle 12">
            <a:extLst>
              <a:ext uri="{FF2B5EF4-FFF2-40B4-BE49-F238E27FC236}">
                <a16:creationId xmlns:a16="http://schemas.microsoft.com/office/drawing/2014/main" id="{BFCBAC36-7737-4EA5-9026-362BBB0A503D}"/>
              </a:ext>
            </a:extLst>
          </p:cNvPr>
          <p:cNvSpPr/>
          <p:nvPr/>
        </p:nvSpPr>
        <p:spPr>
          <a:xfrm>
            <a:off x="3524250" y="3310789"/>
            <a:ext cx="2899833" cy="593447"/>
          </a:xfrm>
          <a:prstGeom prst="wedgeRectCallout">
            <a:avLst>
              <a:gd name="adj1" fmla="val -41098"/>
              <a:gd name="adj2" fmla="val -112410"/>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Can you see these ASCII codes in the debugger?</a:t>
            </a:r>
          </a:p>
        </p:txBody>
      </p:sp>
    </p:spTree>
    <p:extLst>
      <p:ext uri="{BB962C8B-B14F-4D97-AF65-F5344CB8AC3E}">
        <p14:creationId xmlns:p14="http://schemas.microsoft.com/office/powerpoint/2010/main" val="18310813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14: Serial Communications in C</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55320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14.1.3 UART Receive on the MSP430FR2355 – </a:t>
            </a:r>
            <a:br>
              <a:rPr lang="en-US" sz="1600" b="1" cap="small" dirty="0">
                <a:solidFill>
                  <a:schemeClr val="accent2"/>
                </a:solidFill>
                <a:latin typeface="Arial" panose="020B0604020202020204" pitchFamily="34" charset="0"/>
                <a:cs typeface="Arial" panose="020B0604020202020204" pitchFamily="34" charset="0"/>
              </a:rPr>
            </a:br>
            <a:r>
              <a:rPr lang="en-US" sz="1600" b="1" cap="small" dirty="0">
                <a:solidFill>
                  <a:schemeClr val="accent2"/>
                </a:solidFill>
                <a:latin typeface="Arial" panose="020B0604020202020204" pitchFamily="34" charset="0"/>
                <a:cs typeface="Arial" panose="020B0604020202020204" pitchFamily="34" charset="0"/>
              </a:rPr>
              <a:t>   Example: Toggling LED1 Based on Terminal Keystrokes</a:t>
            </a:r>
            <a:endParaRPr lang="en-US" sz="1400" b="1" cap="small" dirty="0">
              <a:solidFill>
                <a:schemeClr val="accent2"/>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33BACBCE-DE74-4599-AF9E-C4E35380F3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145951" y="2989918"/>
            <a:ext cx="1219200" cy="1612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F1997D10-9FE3-40F5-BA6B-B961C760B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864711"/>
            <a:ext cx="1937664" cy="2710855"/>
          </a:xfrm>
          <a:prstGeom prst="rect">
            <a:avLst/>
          </a:prstGeom>
        </p:spPr>
      </p:pic>
      <p:pic>
        <p:nvPicPr>
          <p:cNvPr id="13" name="Picture 2" descr="Subscribe to Dr. LaMeres' YouTube Channel">
            <a:extLst>
              <a:ext uri="{FF2B5EF4-FFF2-40B4-BE49-F238E27FC236}">
                <a16:creationId xmlns:a16="http://schemas.microsoft.com/office/drawing/2014/main" id="{C9B38A39-ECB2-464F-982A-4F5EFE791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851278"/>
            <a:ext cx="2209800" cy="62211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FFA0E63-F7B6-48CE-972E-86888F17AA77}"/>
              </a:ext>
            </a:extLst>
          </p:cNvPr>
          <p:cNvSpPr txBox="1"/>
          <p:nvPr/>
        </p:nvSpPr>
        <p:spPr>
          <a:xfrm>
            <a:off x="2906652" y="2571136"/>
            <a:ext cx="3810000" cy="276999"/>
          </a:xfrm>
          <a:prstGeom prst="rect">
            <a:avLst/>
          </a:prstGeom>
          <a:noFill/>
        </p:spPr>
        <p:txBody>
          <a:bodyPr wrap="square" rtlCol="0">
            <a:spAutoFit/>
          </a:bodyPr>
          <a:lstStyle/>
          <a:p>
            <a:r>
              <a:rPr lang="en-US" sz="1200" dirty="0">
                <a:hlinkClick r:id="rId5"/>
              </a:rPr>
              <a:t>www.youtube.com/c/DigitalLogicProgramming_LaMeres</a:t>
            </a:r>
            <a:r>
              <a:rPr lang="en-US" sz="1200" dirty="0"/>
              <a:t> </a:t>
            </a:r>
          </a:p>
        </p:txBody>
      </p:sp>
    </p:spTree>
    <p:extLst>
      <p:ext uri="{BB962C8B-B14F-4D97-AF65-F5344CB8AC3E}">
        <p14:creationId xmlns:p14="http://schemas.microsoft.com/office/powerpoint/2010/main" val="279177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14.1.1 The UART Standard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457D9AB9-75F9-43ED-9A54-C8BB3539F6FC}"/>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Link</a:t>
            </a:r>
            <a:r>
              <a:rPr lang="en-US" sz="1600" dirty="0">
                <a:solidFill>
                  <a:schemeClr val="accent2"/>
                </a:solidFill>
                <a:latin typeface="Arial" panose="020B0604020202020204" pitchFamily="34" charset="0"/>
                <a:cs typeface="Arial" panose="020B0604020202020204" pitchFamily="34" charset="0"/>
              </a:rPr>
              <a:t> – when two devices are connected together to transfer information.</a:t>
            </a:r>
          </a:p>
        </p:txBody>
      </p:sp>
      <p:pic>
        <p:nvPicPr>
          <p:cNvPr id="22" name="Picture 21" descr="A screenshot of a cell phone&#10;&#10;Description automatically generated">
            <a:extLst>
              <a:ext uri="{FF2B5EF4-FFF2-40B4-BE49-F238E27FC236}">
                <a16:creationId xmlns:a16="http://schemas.microsoft.com/office/drawing/2014/main" id="{EE96D171-90DB-46FA-B153-6BBA4ABD14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504950"/>
            <a:ext cx="5078307" cy="3264625"/>
          </a:xfrm>
          <a:prstGeom prst="rect">
            <a:avLst/>
          </a:prstGeom>
        </p:spPr>
      </p:pic>
    </p:spTree>
    <p:extLst>
      <p:ext uri="{BB962C8B-B14F-4D97-AF65-F5344CB8AC3E}">
        <p14:creationId xmlns:p14="http://schemas.microsoft.com/office/powerpoint/2010/main" val="4086982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14.1.1 The UART Standard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457D9AB9-75F9-43ED-9A54-C8BB3539F6FC}"/>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Framing</a:t>
            </a:r>
            <a:r>
              <a:rPr lang="en-US" sz="1600" dirty="0">
                <a:solidFill>
                  <a:schemeClr val="accent2"/>
                </a:solidFill>
                <a:latin typeface="Arial" panose="020B0604020202020204" pitchFamily="34" charset="0"/>
                <a:cs typeface="Arial" panose="020B0604020202020204" pitchFamily="34" charset="0"/>
              </a:rPr>
              <a:t> – the term used to describe how the bits are arranged in the UART serial bit sequence. </a:t>
            </a:r>
            <a:endParaRPr lang="en-US" sz="1600" b="1" dirty="0">
              <a:solidFill>
                <a:schemeClr val="accent2"/>
              </a:solidFill>
              <a:latin typeface="Arial" panose="020B0604020202020204" pitchFamily="34" charset="0"/>
              <a:cs typeface="Arial" panose="020B0604020202020204" pitchFamily="34" charset="0"/>
            </a:endParaRPr>
          </a:p>
        </p:txBody>
      </p:sp>
      <p:pic>
        <p:nvPicPr>
          <p:cNvPr id="22" name="Picture 21" descr="A screenshot of a cell phone&#10;&#10;Description automatically generated">
            <a:extLst>
              <a:ext uri="{FF2B5EF4-FFF2-40B4-BE49-F238E27FC236}">
                <a16:creationId xmlns:a16="http://schemas.microsoft.com/office/drawing/2014/main" id="{76096994-2D3E-415A-BE7E-C304021D2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399" y="1553830"/>
            <a:ext cx="6011659" cy="1932320"/>
          </a:xfrm>
          <a:prstGeom prst="rect">
            <a:avLst/>
          </a:prstGeom>
        </p:spPr>
      </p:pic>
    </p:spTree>
    <p:extLst>
      <p:ext uri="{BB962C8B-B14F-4D97-AF65-F5344CB8AC3E}">
        <p14:creationId xmlns:p14="http://schemas.microsoft.com/office/powerpoint/2010/main" val="1784522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14.1.1 The UART Standard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457D9AB9-75F9-43ED-9A54-C8BB3539F6FC}"/>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Framing</a:t>
            </a:r>
            <a:r>
              <a:rPr lang="en-US" sz="1600" dirty="0">
                <a:solidFill>
                  <a:schemeClr val="accent2"/>
                </a:solidFill>
                <a:latin typeface="Arial" panose="020B0604020202020204" pitchFamily="34" charset="0"/>
                <a:cs typeface="Arial" panose="020B0604020202020204" pitchFamily="34" charset="0"/>
              </a:rPr>
              <a:t> – the term used to describe how the bits are arranged in the UART serial bit sequence. </a:t>
            </a:r>
            <a:br>
              <a:rPr lang="en-US" sz="1600" dirty="0">
                <a:solidFill>
                  <a:schemeClr val="accent2"/>
                </a:solidFill>
                <a:latin typeface="Arial" panose="020B0604020202020204" pitchFamily="34" charset="0"/>
                <a:cs typeface="Arial" panose="020B0604020202020204" pitchFamily="34" charset="0"/>
              </a:rPr>
            </a:br>
            <a:br>
              <a:rPr lang="en-US" sz="1600" dirty="0">
                <a:solidFill>
                  <a:schemeClr val="accent2"/>
                </a:solidFill>
                <a:latin typeface="Arial" panose="020B0604020202020204" pitchFamily="34" charset="0"/>
                <a:cs typeface="Arial" panose="020B0604020202020204" pitchFamily="34" charset="0"/>
              </a:rPr>
            </a:br>
            <a:br>
              <a:rPr lang="en-US" sz="1600" dirty="0">
                <a:solidFill>
                  <a:schemeClr val="accent2"/>
                </a:solidFill>
                <a:latin typeface="Arial" panose="020B0604020202020204" pitchFamily="34" charset="0"/>
                <a:cs typeface="Arial" panose="020B0604020202020204" pitchFamily="34" charset="0"/>
              </a:rPr>
            </a:br>
            <a:br>
              <a:rPr lang="en-US" sz="1600" dirty="0">
                <a:solidFill>
                  <a:schemeClr val="accent2"/>
                </a:solidFill>
                <a:latin typeface="Arial" panose="020B0604020202020204" pitchFamily="34" charset="0"/>
                <a:cs typeface="Arial" panose="020B0604020202020204" pitchFamily="34" charset="0"/>
              </a:rPr>
            </a:br>
            <a:br>
              <a:rPr lang="en-US" sz="1600" dirty="0">
                <a:solidFill>
                  <a:schemeClr val="accent2"/>
                </a:solidFill>
                <a:latin typeface="Arial" panose="020B0604020202020204" pitchFamily="34" charset="0"/>
                <a:cs typeface="Arial" panose="020B0604020202020204" pitchFamily="34" charset="0"/>
              </a:rPr>
            </a:br>
            <a:br>
              <a:rPr lang="en-US" sz="1600" dirty="0">
                <a:solidFill>
                  <a:schemeClr val="accent2"/>
                </a:solidFill>
                <a:latin typeface="Arial" panose="020B0604020202020204" pitchFamily="34" charset="0"/>
                <a:cs typeface="Arial" panose="020B0604020202020204" pitchFamily="34" charset="0"/>
              </a:rPr>
            </a:br>
            <a:br>
              <a:rPr lang="en-US" sz="1600" dirty="0">
                <a:solidFill>
                  <a:schemeClr val="accent2"/>
                </a:solidFill>
                <a:latin typeface="Arial" panose="020B0604020202020204" pitchFamily="34" charset="0"/>
                <a:cs typeface="Arial" panose="020B0604020202020204" pitchFamily="34" charset="0"/>
              </a:rPr>
            </a:br>
            <a:br>
              <a:rPr lang="en-US" sz="1600" dirty="0">
                <a:solidFill>
                  <a:schemeClr val="accent2"/>
                </a:solidFill>
                <a:latin typeface="Arial" panose="020B0604020202020204" pitchFamily="34" charset="0"/>
                <a:cs typeface="Arial" panose="020B0604020202020204" pitchFamily="34" charset="0"/>
              </a:rPr>
            </a:b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Having the Tx drive a HIGH while not transmitting tells the Rx that it is still powered on.</a:t>
            </a:r>
            <a:endParaRPr lang="en-US" sz="1600" b="1" dirty="0">
              <a:solidFill>
                <a:schemeClr val="accent2"/>
              </a:solidFill>
              <a:latin typeface="Arial" panose="020B0604020202020204" pitchFamily="34" charset="0"/>
              <a:cs typeface="Arial" panose="020B0604020202020204" pitchFamily="34" charset="0"/>
            </a:endParaRPr>
          </a:p>
        </p:txBody>
      </p:sp>
      <p:pic>
        <p:nvPicPr>
          <p:cNvPr id="22" name="Picture 21" descr="A screenshot of a cell phone&#10;&#10;Description automatically generated">
            <a:extLst>
              <a:ext uri="{FF2B5EF4-FFF2-40B4-BE49-F238E27FC236}">
                <a16:creationId xmlns:a16="http://schemas.microsoft.com/office/drawing/2014/main" id="{76096994-2D3E-415A-BE7E-C304021D2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399" y="1553830"/>
            <a:ext cx="6011659" cy="1932320"/>
          </a:xfrm>
          <a:prstGeom prst="rect">
            <a:avLst/>
          </a:prstGeom>
        </p:spPr>
      </p:pic>
    </p:spTree>
    <p:extLst>
      <p:ext uri="{BB962C8B-B14F-4D97-AF65-F5344CB8AC3E}">
        <p14:creationId xmlns:p14="http://schemas.microsoft.com/office/powerpoint/2010/main" val="515431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14.1.1 The UART Standard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457D9AB9-75F9-43ED-9A54-C8BB3539F6FC}"/>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Framing</a:t>
            </a:r>
            <a:r>
              <a:rPr lang="en-US" sz="1600" dirty="0">
                <a:solidFill>
                  <a:schemeClr val="accent2"/>
                </a:solidFill>
                <a:latin typeface="Arial" panose="020B0604020202020204" pitchFamily="34" charset="0"/>
                <a:cs typeface="Arial" panose="020B0604020202020204" pitchFamily="34" charset="0"/>
              </a:rPr>
              <a:t> – the term used to describe how the bits are arranged in the UART serial bit sequence. </a:t>
            </a:r>
            <a:br>
              <a:rPr lang="en-US" sz="1600" dirty="0">
                <a:solidFill>
                  <a:schemeClr val="accent2"/>
                </a:solidFill>
                <a:latin typeface="Arial" panose="020B0604020202020204" pitchFamily="34" charset="0"/>
                <a:cs typeface="Arial" panose="020B0604020202020204" pitchFamily="34" charset="0"/>
              </a:rPr>
            </a:br>
            <a:br>
              <a:rPr lang="en-US" sz="1600" dirty="0">
                <a:solidFill>
                  <a:schemeClr val="accent2"/>
                </a:solidFill>
                <a:latin typeface="Arial" panose="020B0604020202020204" pitchFamily="34" charset="0"/>
                <a:cs typeface="Arial" panose="020B0604020202020204" pitchFamily="34" charset="0"/>
              </a:rPr>
            </a:br>
            <a:br>
              <a:rPr lang="en-US" sz="1600" dirty="0">
                <a:solidFill>
                  <a:schemeClr val="accent2"/>
                </a:solidFill>
                <a:latin typeface="Arial" panose="020B0604020202020204" pitchFamily="34" charset="0"/>
                <a:cs typeface="Arial" panose="020B0604020202020204" pitchFamily="34" charset="0"/>
              </a:rPr>
            </a:br>
            <a:br>
              <a:rPr lang="en-US" sz="1600" dirty="0">
                <a:solidFill>
                  <a:schemeClr val="accent2"/>
                </a:solidFill>
                <a:latin typeface="Arial" panose="020B0604020202020204" pitchFamily="34" charset="0"/>
                <a:cs typeface="Arial" panose="020B0604020202020204" pitchFamily="34" charset="0"/>
              </a:rPr>
            </a:br>
            <a:br>
              <a:rPr lang="en-US" sz="1600" dirty="0">
                <a:solidFill>
                  <a:schemeClr val="accent2"/>
                </a:solidFill>
                <a:latin typeface="Arial" panose="020B0604020202020204" pitchFamily="34" charset="0"/>
                <a:cs typeface="Arial" panose="020B0604020202020204" pitchFamily="34" charset="0"/>
              </a:rPr>
            </a:br>
            <a:br>
              <a:rPr lang="en-US" sz="1600" dirty="0">
                <a:solidFill>
                  <a:schemeClr val="accent2"/>
                </a:solidFill>
                <a:latin typeface="Arial" panose="020B0604020202020204" pitchFamily="34" charset="0"/>
                <a:cs typeface="Arial" panose="020B0604020202020204" pitchFamily="34" charset="0"/>
              </a:rPr>
            </a:br>
            <a:br>
              <a:rPr lang="en-US" sz="1600" dirty="0">
                <a:solidFill>
                  <a:schemeClr val="accent2"/>
                </a:solidFill>
                <a:latin typeface="Arial" panose="020B0604020202020204" pitchFamily="34" charset="0"/>
                <a:cs typeface="Arial" panose="020B0604020202020204" pitchFamily="34" charset="0"/>
              </a:rPr>
            </a:br>
            <a:br>
              <a:rPr lang="en-US" sz="1600" dirty="0">
                <a:solidFill>
                  <a:schemeClr val="accent2"/>
                </a:solidFill>
                <a:latin typeface="Arial" panose="020B0604020202020204" pitchFamily="34" charset="0"/>
                <a:cs typeface="Arial" panose="020B0604020202020204" pitchFamily="34" charset="0"/>
              </a:rPr>
            </a:b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Start bit</a:t>
            </a:r>
            <a:r>
              <a:rPr lang="en-US" sz="1600" dirty="0">
                <a:solidFill>
                  <a:schemeClr val="accent2"/>
                </a:solidFill>
                <a:latin typeface="Arial" panose="020B0604020202020204" pitchFamily="34" charset="0"/>
                <a:cs typeface="Arial" panose="020B0604020202020204" pitchFamily="34" charset="0"/>
              </a:rPr>
              <a:t> – initial symbol</a:t>
            </a:r>
            <a:br>
              <a:rPr lang="en-US" sz="1600" dirty="0">
                <a:solidFill>
                  <a:schemeClr val="accent2"/>
                </a:solidFill>
                <a:latin typeface="Arial" panose="020B0604020202020204" pitchFamily="34" charset="0"/>
                <a:cs typeface="Arial" panose="020B0604020202020204" pitchFamily="34" charset="0"/>
              </a:rPr>
            </a:br>
            <a:endParaRPr lang="en-US" sz="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To start a data transmission, the Tx drives the line LOW and holds it there for one T</a:t>
            </a:r>
            <a:r>
              <a:rPr lang="en-US" sz="1600" baseline="-25000" dirty="0">
                <a:solidFill>
                  <a:schemeClr val="accent2"/>
                </a:solidFill>
                <a:latin typeface="Arial" panose="020B0604020202020204" pitchFamily="34" charset="0"/>
                <a:cs typeface="Arial" panose="020B0604020202020204" pitchFamily="34" charset="0"/>
              </a:rPr>
              <a:t>B</a:t>
            </a:r>
            <a:r>
              <a:rPr lang="en-US" sz="1600" dirty="0">
                <a:solidFill>
                  <a:schemeClr val="accent2"/>
                </a:solidFill>
                <a:latin typeface="Arial" panose="020B0604020202020204" pitchFamily="34" charset="0"/>
                <a:cs typeface="Arial" panose="020B0604020202020204" pitchFamily="34" charset="0"/>
              </a:rPr>
              <a:t>.</a:t>
            </a:r>
            <a:endParaRPr lang="en-US" sz="1600" b="1"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1600" b="1" dirty="0">
              <a:solidFill>
                <a:schemeClr val="accent2"/>
              </a:solidFill>
              <a:latin typeface="Arial" panose="020B0604020202020204" pitchFamily="34" charset="0"/>
              <a:cs typeface="Arial" panose="020B0604020202020204" pitchFamily="34" charset="0"/>
            </a:endParaRPr>
          </a:p>
        </p:txBody>
      </p:sp>
      <p:pic>
        <p:nvPicPr>
          <p:cNvPr id="22" name="Picture 21" descr="A screenshot of a cell phone&#10;&#10;Description automatically generated">
            <a:extLst>
              <a:ext uri="{FF2B5EF4-FFF2-40B4-BE49-F238E27FC236}">
                <a16:creationId xmlns:a16="http://schemas.microsoft.com/office/drawing/2014/main" id="{76096994-2D3E-415A-BE7E-C304021D2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399" y="1553830"/>
            <a:ext cx="6011659" cy="1932320"/>
          </a:xfrm>
          <a:prstGeom prst="rect">
            <a:avLst/>
          </a:prstGeom>
        </p:spPr>
      </p:pic>
    </p:spTree>
    <p:extLst>
      <p:ext uri="{BB962C8B-B14F-4D97-AF65-F5344CB8AC3E}">
        <p14:creationId xmlns:p14="http://schemas.microsoft.com/office/powerpoint/2010/main" val="3932530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2963CED-50C2-4382-8C35-61B0383524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1098260"/>
            <a:ext cx="4863493" cy="3559802"/>
          </a:xfrm>
          <a:prstGeom prst="rect">
            <a:avLst/>
          </a:prstGeom>
        </p:spPr>
      </p:pic>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457D9AB9-75F9-43ED-9A54-C8BB3539F6FC}"/>
              </a:ext>
            </a:extLst>
          </p:cNvPr>
          <p:cNvSpPr txBox="1">
            <a:spLocks/>
          </p:cNvSpPr>
          <p:nvPr/>
        </p:nvSpPr>
        <p:spPr>
          <a:xfrm>
            <a:off x="190500" y="484467"/>
            <a:ext cx="6667500" cy="329249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Parallel Communication</a:t>
            </a:r>
            <a:r>
              <a:rPr lang="en-US" sz="1600" dirty="0">
                <a:solidFill>
                  <a:schemeClr val="accent2"/>
                </a:solidFill>
                <a:latin typeface="Arial" panose="020B0604020202020204" pitchFamily="34" charset="0"/>
                <a:cs typeface="Arial" panose="020B0604020202020204" pitchFamily="34" charset="0"/>
              </a:rPr>
              <a:t> – How we send information as a full word using the MCU ports.</a:t>
            </a:r>
            <a:r>
              <a:rPr lang="en-US" sz="1600" b="1" dirty="0">
                <a:solidFill>
                  <a:schemeClr val="accent2"/>
                </a:solidFill>
                <a:latin typeface="Arial" panose="020B0604020202020204" pitchFamily="34" charset="0"/>
                <a:cs typeface="Arial" panose="020B0604020202020204" pitchFamily="34" charset="0"/>
              </a:rPr>
              <a:t> </a:t>
            </a:r>
            <a:r>
              <a:rPr lang="en-US" sz="1600" dirty="0">
                <a:solidFill>
                  <a:schemeClr val="accent2"/>
                </a:solidFill>
                <a:latin typeface="Arial" panose="020B0604020202020204" pitchFamily="34" charset="0"/>
                <a:cs typeface="Arial" panose="020B0604020202020204" pitchFamily="34" charset="0"/>
              </a:rPr>
              <a:t>a full word.</a:t>
            </a:r>
          </a:p>
        </p:txBody>
      </p:sp>
      <p:sp>
        <p:nvSpPr>
          <p:cNvPr id="23" name="Rectangle 22">
            <a:extLst>
              <a:ext uri="{FF2B5EF4-FFF2-40B4-BE49-F238E27FC236}">
                <a16:creationId xmlns:a16="http://schemas.microsoft.com/office/drawing/2014/main" id="{F88A9DB5-42BB-4AA8-B44E-0C4E5360F61C}"/>
              </a:ext>
            </a:extLst>
          </p:cNvPr>
          <p:cNvSpPr/>
          <p:nvPr/>
        </p:nvSpPr>
        <p:spPr>
          <a:xfrm>
            <a:off x="3962400" y="1276350"/>
            <a:ext cx="685800" cy="1219200"/>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8186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14.1.1 The UART Standard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457D9AB9-75F9-43ED-9A54-C8BB3539F6FC}"/>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data word is transmitted bit-by-bit, typically starting with the LSB.</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pic>
        <p:nvPicPr>
          <p:cNvPr id="5" name="Picture 4" descr="A screenshot of a cell phone&#10;&#10;Description automatically generated">
            <a:extLst>
              <a:ext uri="{FF2B5EF4-FFF2-40B4-BE49-F238E27FC236}">
                <a16:creationId xmlns:a16="http://schemas.microsoft.com/office/drawing/2014/main" id="{D7023741-D7D5-4FCD-8489-0B8CCAC2C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2647950"/>
            <a:ext cx="6667500" cy="2143125"/>
          </a:xfrm>
          <a:prstGeom prst="rect">
            <a:avLst/>
          </a:prstGeom>
        </p:spPr>
      </p:pic>
    </p:spTree>
    <p:extLst>
      <p:ext uri="{BB962C8B-B14F-4D97-AF65-F5344CB8AC3E}">
        <p14:creationId xmlns:p14="http://schemas.microsoft.com/office/powerpoint/2010/main" val="2050215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14.1.1 The UART Standard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457D9AB9-75F9-43ED-9A54-C8BB3539F6FC}"/>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Stop bit</a:t>
            </a:r>
            <a:r>
              <a:rPr lang="en-US" sz="1600" dirty="0">
                <a:solidFill>
                  <a:schemeClr val="accent2"/>
                </a:solidFill>
                <a:latin typeface="Arial" panose="020B0604020202020204" pitchFamily="34" charset="0"/>
                <a:cs typeface="Arial" panose="020B0604020202020204" pitchFamily="34" charset="0"/>
              </a:rPr>
              <a:t> – last symbol</a:t>
            </a:r>
            <a:endParaRPr lang="en-US" sz="1600" b="1"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After the bits have been transmitted, the Tx drives the line HIGH for one T</a:t>
            </a:r>
            <a:r>
              <a:rPr lang="en-US" sz="1600" baseline="-25000" dirty="0">
                <a:solidFill>
                  <a:schemeClr val="accent2"/>
                </a:solidFill>
                <a:latin typeface="Arial" panose="020B0604020202020204" pitchFamily="34" charset="0"/>
                <a:cs typeface="Arial" panose="020B0604020202020204" pitchFamily="34" charset="0"/>
              </a:rPr>
              <a:t>B</a:t>
            </a:r>
            <a:r>
              <a:rPr lang="en-US" sz="1600" dirty="0">
                <a:solidFill>
                  <a:schemeClr val="accent2"/>
                </a:solidFill>
                <a:latin typeface="Arial" panose="020B0604020202020204" pitchFamily="34" charset="0"/>
                <a:cs typeface="Arial" panose="020B0604020202020204" pitchFamily="34" charset="0"/>
              </a:rPr>
              <a:t> to represent the end of the sequence.</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pic>
        <p:nvPicPr>
          <p:cNvPr id="5" name="Picture 4" descr="A screenshot of a cell phone&#10;&#10;Description automatically generated">
            <a:extLst>
              <a:ext uri="{FF2B5EF4-FFF2-40B4-BE49-F238E27FC236}">
                <a16:creationId xmlns:a16="http://schemas.microsoft.com/office/drawing/2014/main" id="{D7023741-D7D5-4FCD-8489-0B8CCAC2C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2647950"/>
            <a:ext cx="6667500" cy="2143125"/>
          </a:xfrm>
          <a:prstGeom prst="rect">
            <a:avLst/>
          </a:prstGeom>
        </p:spPr>
      </p:pic>
    </p:spTree>
    <p:extLst>
      <p:ext uri="{BB962C8B-B14F-4D97-AF65-F5344CB8AC3E}">
        <p14:creationId xmlns:p14="http://schemas.microsoft.com/office/powerpoint/2010/main" val="239676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14.1.1 The UART Standard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457D9AB9-75F9-43ED-9A54-C8BB3539F6FC}"/>
              </a:ext>
            </a:extLst>
          </p:cNvPr>
          <p:cNvSpPr txBox="1">
            <a:spLocks/>
          </p:cNvSpPr>
          <p:nvPr/>
        </p:nvSpPr>
        <p:spPr>
          <a:xfrm>
            <a:off x="190500" y="895155"/>
            <a:ext cx="6667500" cy="114319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most common options that are configurable on the MSP430 are swapping the order in which the bits are sent, changing the data size between 7-bits and 8-bits, adding on </a:t>
            </a:r>
            <a:r>
              <a:rPr lang="en-US" sz="1600" b="1" dirty="0">
                <a:solidFill>
                  <a:schemeClr val="accent2"/>
                </a:solidFill>
                <a:latin typeface="Arial" panose="020B0604020202020204" pitchFamily="34" charset="0"/>
                <a:cs typeface="Arial" panose="020B0604020202020204" pitchFamily="34" charset="0"/>
              </a:rPr>
              <a:t>address bit (AD)</a:t>
            </a:r>
            <a:r>
              <a:rPr lang="en-US" sz="1600" dirty="0">
                <a:solidFill>
                  <a:schemeClr val="accent2"/>
                </a:solidFill>
                <a:latin typeface="Arial" panose="020B0604020202020204" pitchFamily="34" charset="0"/>
                <a:cs typeface="Arial" panose="020B0604020202020204" pitchFamily="34" charset="0"/>
              </a:rPr>
              <a:t>,</a:t>
            </a:r>
            <a:r>
              <a:rPr lang="en-US" sz="1600" b="1" dirty="0">
                <a:solidFill>
                  <a:schemeClr val="accent2"/>
                </a:solidFill>
                <a:latin typeface="Arial" panose="020B0604020202020204" pitchFamily="34" charset="0"/>
                <a:cs typeface="Arial" panose="020B0604020202020204" pitchFamily="34" charset="0"/>
              </a:rPr>
              <a:t> </a:t>
            </a:r>
            <a:r>
              <a:rPr lang="en-US" sz="1600" dirty="0">
                <a:solidFill>
                  <a:schemeClr val="accent2"/>
                </a:solidFill>
                <a:latin typeface="Arial" panose="020B0604020202020204" pitchFamily="34" charset="0"/>
                <a:cs typeface="Arial" panose="020B0604020202020204" pitchFamily="34" charset="0"/>
              </a:rPr>
              <a:t>adding a </a:t>
            </a:r>
            <a:r>
              <a:rPr lang="en-US" sz="1600" b="1" dirty="0">
                <a:solidFill>
                  <a:schemeClr val="accent2"/>
                </a:solidFill>
                <a:latin typeface="Arial" panose="020B0604020202020204" pitchFamily="34" charset="0"/>
                <a:cs typeface="Arial" panose="020B0604020202020204" pitchFamily="34" charset="0"/>
              </a:rPr>
              <a:t>parity bit (PA)</a:t>
            </a:r>
            <a:r>
              <a:rPr lang="en-US" sz="1600" dirty="0">
                <a:solidFill>
                  <a:schemeClr val="accent2"/>
                </a:solidFill>
                <a:latin typeface="Arial" panose="020B0604020202020204" pitchFamily="34" charset="0"/>
                <a:cs typeface="Arial" panose="020B0604020202020204" pitchFamily="34" charset="0"/>
              </a:rPr>
              <a:t>, and adding a second stop bit.</a:t>
            </a:r>
            <a:endParaRPr lang="en-US" sz="1600" b="1" dirty="0">
              <a:solidFill>
                <a:schemeClr val="accent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7023741-D7D5-4FCD-8489-0B8CCAC2CD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5250" y="2380441"/>
            <a:ext cx="6667500" cy="2143125"/>
          </a:xfrm>
          <a:prstGeom prst="rect">
            <a:avLst/>
          </a:prstGeom>
        </p:spPr>
      </p:pic>
    </p:spTree>
    <p:extLst>
      <p:ext uri="{BB962C8B-B14F-4D97-AF65-F5344CB8AC3E}">
        <p14:creationId xmlns:p14="http://schemas.microsoft.com/office/powerpoint/2010/main" val="1868470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14.1.1 The UART Standard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457D9AB9-75F9-43ED-9A54-C8BB3539F6FC}"/>
              </a:ext>
            </a:extLst>
          </p:cNvPr>
          <p:cNvSpPr txBox="1">
            <a:spLocks/>
          </p:cNvSpPr>
          <p:nvPr/>
        </p:nvSpPr>
        <p:spPr>
          <a:xfrm>
            <a:off x="190500" y="895155"/>
            <a:ext cx="6667500" cy="114319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When using a </a:t>
            </a:r>
            <a:r>
              <a:rPr lang="en-US" sz="1600" b="1" dirty="0">
                <a:solidFill>
                  <a:schemeClr val="accent2"/>
                </a:solidFill>
                <a:latin typeface="Arial" panose="020B0604020202020204" pitchFamily="34" charset="0"/>
                <a:cs typeface="Arial" panose="020B0604020202020204" pitchFamily="34" charset="0"/>
              </a:rPr>
              <a:t>transmit address</a:t>
            </a:r>
            <a:r>
              <a:rPr lang="en-US" sz="1600" dirty="0">
                <a:solidFill>
                  <a:schemeClr val="accent2"/>
                </a:solidFill>
                <a:latin typeface="Arial" panose="020B0604020202020204" pitchFamily="34" charset="0"/>
                <a:cs typeface="Arial" panose="020B0604020202020204" pitchFamily="34" charset="0"/>
              </a:rPr>
              <a:t>, two frames are sent, one for data and one for address.</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AD bit signifies whether the next frame is the address or data.</a:t>
            </a:r>
          </a:p>
          <a:p>
            <a:pPr marL="228600" indent="-228600" algn="l">
              <a:buFont typeface="Arial" panose="020B0604020202020204" pitchFamily="34" charset="0"/>
              <a:buChar char="•"/>
            </a:pPr>
            <a:endParaRPr lang="en-US" sz="1600" b="1" dirty="0">
              <a:solidFill>
                <a:schemeClr val="accent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7023741-D7D5-4FCD-8489-0B8CCAC2CD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5250" y="2380441"/>
            <a:ext cx="6667500" cy="2143125"/>
          </a:xfrm>
          <a:prstGeom prst="rect">
            <a:avLst/>
          </a:prstGeom>
        </p:spPr>
      </p:pic>
    </p:spTree>
    <p:extLst>
      <p:ext uri="{BB962C8B-B14F-4D97-AF65-F5344CB8AC3E}">
        <p14:creationId xmlns:p14="http://schemas.microsoft.com/office/powerpoint/2010/main" val="4084780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14.1.1 The UART Standard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457D9AB9-75F9-43ED-9A54-C8BB3539F6FC}"/>
              </a:ext>
            </a:extLst>
          </p:cNvPr>
          <p:cNvSpPr txBox="1">
            <a:spLocks/>
          </p:cNvSpPr>
          <p:nvPr/>
        </p:nvSpPr>
        <p:spPr>
          <a:xfrm>
            <a:off x="190500" y="895155"/>
            <a:ext cx="6667500" cy="114319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addition of a </a:t>
            </a:r>
            <a:r>
              <a:rPr lang="en-US" sz="1600" b="1" dirty="0">
                <a:solidFill>
                  <a:schemeClr val="accent2"/>
                </a:solidFill>
                <a:latin typeface="Arial" panose="020B0604020202020204" pitchFamily="34" charset="0"/>
                <a:cs typeface="Arial" panose="020B0604020202020204" pitchFamily="34" charset="0"/>
              </a:rPr>
              <a:t>second stop bit</a:t>
            </a:r>
            <a:r>
              <a:rPr lang="en-US" sz="1600" dirty="0">
                <a:solidFill>
                  <a:schemeClr val="accent2"/>
                </a:solidFill>
                <a:latin typeface="Arial" panose="020B0604020202020204" pitchFamily="34" charset="0"/>
                <a:cs typeface="Arial" panose="020B0604020202020204" pitchFamily="34" charset="0"/>
              </a:rPr>
              <a:t> can be used to provide extra time between packets when running at higher baud rates in order to make the link more reliable.</a:t>
            </a:r>
          </a:p>
          <a:p>
            <a:pPr marL="228600" indent="-228600" algn="l">
              <a:buFont typeface="Arial" panose="020B0604020202020204" pitchFamily="34" charset="0"/>
              <a:buChar char="•"/>
            </a:pPr>
            <a:endParaRPr lang="en-US" sz="1600" b="1" dirty="0">
              <a:solidFill>
                <a:schemeClr val="accent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7023741-D7D5-4FCD-8489-0B8CCAC2CD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5250" y="2380441"/>
            <a:ext cx="6667500" cy="2143125"/>
          </a:xfrm>
          <a:prstGeom prst="rect">
            <a:avLst/>
          </a:prstGeom>
        </p:spPr>
      </p:pic>
    </p:spTree>
    <p:extLst>
      <p:ext uri="{BB962C8B-B14F-4D97-AF65-F5344CB8AC3E}">
        <p14:creationId xmlns:p14="http://schemas.microsoft.com/office/powerpoint/2010/main" val="2781372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14.1.1 The UART Standard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457D9AB9-75F9-43ED-9A54-C8BB3539F6FC}"/>
              </a:ext>
            </a:extLst>
          </p:cNvPr>
          <p:cNvSpPr txBox="1">
            <a:spLocks/>
          </p:cNvSpPr>
          <p:nvPr/>
        </p:nvSpPr>
        <p:spPr>
          <a:xfrm>
            <a:off x="190500" y="895155"/>
            <a:ext cx="6667500" cy="114319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Parity bit</a:t>
            </a:r>
            <a:r>
              <a:rPr lang="en-US" sz="1600" dirty="0">
                <a:solidFill>
                  <a:schemeClr val="accent2"/>
                </a:solidFill>
                <a:latin typeface="Arial" panose="020B0604020202020204" pitchFamily="34" charset="0"/>
                <a:cs typeface="Arial" panose="020B0604020202020204" pitchFamily="34" charset="0"/>
              </a:rPr>
              <a:t> – used to detect transmission errors.</a:t>
            </a:r>
          </a:p>
          <a:p>
            <a:pPr marL="228600" indent="-228600" algn="l">
              <a:buFont typeface="Arial" panose="020B0604020202020204" pitchFamily="34" charset="0"/>
              <a:buChar char="•"/>
            </a:pPr>
            <a:endParaRPr lang="en-US" sz="700" b="1"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Even parity</a:t>
            </a:r>
            <a:r>
              <a:rPr lang="en-US" sz="1600" dirty="0">
                <a:solidFill>
                  <a:schemeClr val="accent2"/>
                </a:solidFill>
                <a:latin typeface="Arial" panose="020B0604020202020204" pitchFamily="34" charset="0"/>
                <a:cs typeface="Arial" panose="020B0604020202020204" pitchFamily="34" charset="0"/>
              </a:rPr>
              <a:t> – the transmitter counts the number of 1’s in the data word and if the count is odd, it asserts the parity bit.</a:t>
            </a:r>
          </a:p>
          <a:p>
            <a:pPr marL="228600" indent="-228600" algn="l">
              <a:buFont typeface="Arial" panose="020B0604020202020204" pitchFamily="34" charset="0"/>
              <a:buChar char="•"/>
            </a:pPr>
            <a:endParaRPr lang="en-US" sz="700" b="1"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Odd parity</a:t>
            </a:r>
            <a:r>
              <a:rPr lang="en-US" sz="1600" dirty="0">
                <a:solidFill>
                  <a:schemeClr val="accent2"/>
                </a:solidFill>
                <a:latin typeface="Arial" panose="020B0604020202020204" pitchFamily="34" charset="0"/>
                <a:cs typeface="Arial" panose="020B0604020202020204" pitchFamily="34" charset="0"/>
              </a:rPr>
              <a:t> – the transmitter counts the number of 1’s in the data word and if the count is even, it asserts the parity bit.</a:t>
            </a:r>
          </a:p>
          <a:p>
            <a:pPr marL="228600" indent="-228600" algn="l">
              <a:buFont typeface="Arial" panose="020B0604020202020204" pitchFamily="34" charset="0"/>
              <a:buChar char="•"/>
            </a:pPr>
            <a:endParaRPr lang="en-US" sz="1600" b="1" dirty="0">
              <a:solidFill>
                <a:schemeClr val="accent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7023741-D7D5-4FCD-8489-0B8CCAC2CD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5250" y="2638425"/>
            <a:ext cx="6667500" cy="2143125"/>
          </a:xfrm>
          <a:prstGeom prst="rect">
            <a:avLst/>
          </a:prstGeom>
        </p:spPr>
      </p:pic>
    </p:spTree>
    <p:extLst>
      <p:ext uri="{BB962C8B-B14F-4D97-AF65-F5344CB8AC3E}">
        <p14:creationId xmlns:p14="http://schemas.microsoft.com/office/powerpoint/2010/main" val="1573521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14.1.1 The UART Standard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457D9AB9-75F9-43ED-9A54-C8BB3539F6FC}"/>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How does the receiver determine what logic is sent if it doesn’t have a clock?</a:t>
            </a:r>
            <a:br>
              <a:rPr lang="en-US" sz="1600" b="1" dirty="0">
                <a:solidFill>
                  <a:schemeClr val="accent2"/>
                </a:solidFill>
                <a:latin typeface="Arial" panose="020B0604020202020204" pitchFamily="34" charset="0"/>
                <a:cs typeface="Arial" panose="020B0604020202020204" pitchFamily="34" charset="0"/>
              </a:rPr>
            </a:br>
            <a:endParaRPr lang="en-US" sz="1600" b="1"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Oversampling</a:t>
            </a:r>
            <a:r>
              <a:rPr lang="en-US" sz="1600" dirty="0">
                <a:solidFill>
                  <a:schemeClr val="accent2"/>
                </a:solidFill>
                <a:latin typeface="Arial" panose="020B0604020202020204" pitchFamily="34" charset="0"/>
                <a:cs typeface="Arial" panose="020B0604020202020204" pitchFamily="34" charset="0"/>
              </a:rPr>
              <a:t> – using a receiver clock that is faster than the transmitter clock</a:t>
            </a:r>
            <a:endParaRPr lang="en-US" sz="1600" b="1" dirty="0">
              <a:solidFill>
                <a:schemeClr val="accent2"/>
              </a:solidFill>
              <a:latin typeface="Arial" panose="020B0604020202020204" pitchFamily="34" charset="0"/>
              <a:cs typeface="Arial" panose="020B0604020202020204" pitchFamily="34" charset="0"/>
            </a:endParaRPr>
          </a:p>
        </p:txBody>
      </p:sp>
      <p:sp>
        <p:nvSpPr>
          <p:cNvPr id="9" name="Subtitle 2">
            <a:extLst>
              <a:ext uri="{FF2B5EF4-FFF2-40B4-BE49-F238E27FC236}">
                <a16:creationId xmlns:a16="http://schemas.microsoft.com/office/drawing/2014/main" id="{EC580D5E-E004-4F5D-8214-4BA8790D1F69}"/>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0" name="Subtitle 2">
            <a:extLst>
              <a:ext uri="{FF2B5EF4-FFF2-40B4-BE49-F238E27FC236}">
                <a16:creationId xmlns:a16="http://schemas.microsoft.com/office/drawing/2014/main" id="{A385AD66-AB50-4575-8E1A-953C7F017316}"/>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2" name="Subtitle 2">
            <a:extLst>
              <a:ext uri="{FF2B5EF4-FFF2-40B4-BE49-F238E27FC236}">
                <a16:creationId xmlns:a16="http://schemas.microsoft.com/office/drawing/2014/main" id="{9C3A9924-7665-4916-98BA-EDC5C50CFD7B}"/>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3" name="Subtitle 2">
            <a:extLst>
              <a:ext uri="{FF2B5EF4-FFF2-40B4-BE49-F238E27FC236}">
                <a16:creationId xmlns:a16="http://schemas.microsoft.com/office/drawing/2014/main" id="{18E0B3AB-85BE-4BF1-B4F9-EDCD03E17619}"/>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5" name="Subtitle 2">
            <a:extLst>
              <a:ext uri="{FF2B5EF4-FFF2-40B4-BE49-F238E27FC236}">
                <a16:creationId xmlns:a16="http://schemas.microsoft.com/office/drawing/2014/main" id="{CD475311-6362-4F48-9046-D48B5B71A01C}"/>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6" name="Subtitle 2">
            <a:extLst>
              <a:ext uri="{FF2B5EF4-FFF2-40B4-BE49-F238E27FC236}">
                <a16:creationId xmlns:a16="http://schemas.microsoft.com/office/drawing/2014/main" id="{008AA11D-FE4E-451A-ADDD-8246ED3DA727}"/>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BBFED72-F43A-4CAB-8869-2950B27CF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8" name="Rectangle 17">
            <a:extLst>
              <a:ext uri="{FF2B5EF4-FFF2-40B4-BE49-F238E27FC236}">
                <a16:creationId xmlns:a16="http://schemas.microsoft.com/office/drawing/2014/main" id="{350F6FD2-3F7E-4406-8907-2BF6B498CD02}"/>
              </a:ext>
            </a:extLst>
          </p:cNvPr>
          <p:cNvSpPr/>
          <p:nvPr/>
        </p:nvSpPr>
        <p:spPr>
          <a:xfrm>
            <a:off x="4966202" y="3790950"/>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1667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14.1.1 The UART Standard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457D9AB9-75F9-43ED-9A54-C8BB3539F6FC}"/>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endParaRPr lang="en-US" sz="1600" b="1" dirty="0">
              <a:solidFill>
                <a:schemeClr val="accent2"/>
              </a:solidFill>
              <a:latin typeface="Arial" panose="020B0604020202020204" pitchFamily="34" charset="0"/>
              <a:cs typeface="Arial" panose="020B0604020202020204" pitchFamily="34" charset="0"/>
            </a:endParaRPr>
          </a:p>
        </p:txBody>
      </p:sp>
      <p:pic>
        <p:nvPicPr>
          <p:cNvPr id="5" name="Picture 4" descr="A picture containing clock&#10;&#10;Description automatically generated">
            <a:extLst>
              <a:ext uri="{FF2B5EF4-FFF2-40B4-BE49-F238E27FC236}">
                <a16:creationId xmlns:a16="http://schemas.microsoft.com/office/drawing/2014/main" id="{402C90F5-149A-4557-96B9-2699D68DC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874527"/>
            <a:ext cx="5955030" cy="3937503"/>
          </a:xfrm>
          <a:prstGeom prst="rect">
            <a:avLst/>
          </a:prstGeom>
        </p:spPr>
      </p:pic>
    </p:spTree>
    <p:extLst>
      <p:ext uri="{BB962C8B-B14F-4D97-AF65-F5344CB8AC3E}">
        <p14:creationId xmlns:p14="http://schemas.microsoft.com/office/powerpoint/2010/main" val="934561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14.1.1 The UART Standard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457D9AB9-75F9-43ED-9A54-C8BB3539F6FC}"/>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endParaRPr lang="en-US" sz="1600" b="1" dirty="0">
              <a:solidFill>
                <a:schemeClr val="accent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02C90F5-149A-4557-96B9-2699D68DCE5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16588" y="874527"/>
            <a:ext cx="5036253" cy="3937503"/>
          </a:xfrm>
          <a:prstGeom prst="rect">
            <a:avLst/>
          </a:prstGeom>
        </p:spPr>
      </p:pic>
    </p:spTree>
    <p:extLst>
      <p:ext uri="{BB962C8B-B14F-4D97-AF65-F5344CB8AC3E}">
        <p14:creationId xmlns:p14="http://schemas.microsoft.com/office/powerpoint/2010/main" val="34147683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14.1.1 The UART Standard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457D9AB9-75F9-43ED-9A54-C8BB3539F6FC}"/>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Communication standard</a:t>
            </a:r>
            <a:r>
              <a:rPr lang="en-US" sz="1600" dirty="0">
                <a:solidFill>
                  <a:schemeClr val="accent2"/>
                </a:solidFill>
                <a:latin typeface="Arial" panose="020B0604020202020204" pitchFamily="34" charset="0"/>
                <a:cs typeface="Arial" panose="020B0604020202020204" pitchFamily="34" charset="0"/>
              </a:rPr>
              <a:t> – when logic levels are assigned to the UART logic values.</a:t>
            </a:r>
          </a:p>
          <a:p>
            <a:pPr marL="228600" indent="-228600" algn="l">
              <a:buFont typeface="Arial" panose="020B0604020202020204" pitchFamily="34" charset="0"/>
              <a:buChar char="•"/>
            </a:pPr>
            <a:endParaRPr lang="en-US" sz="800" b="1"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As standard allows separate devices to communicate because both the logic levels and packet structure are known.</a:t>
            </a:r>
          </a:p>
          <a:p>
            <a:pPr marL="228600" indent="-228600" algn="l">
              <a:buFont typeface="Arial" panose="020B0604020202020204" pitchFamily="34" charset="0"/>
              <a:buChar char="•"/>
            </a:pPr>
            <a:endParaRPr lang="en-US" sz="8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term transistor-to-transistor logic (TTL) is used to describe a UART that transmits a HIGH as the power supply (</a:t>
            </a:r>
            <a:r>
              <a:rPr lang="en-US" sz="1600" dirty="0" err="1">
                <a:solidFill>
                  <a:schemeClr val="accent2"/>
                </a:solidFill>
                <a:latin typeface="Arial" panose="020B0604020202020204" pitchFamily="34" charset="0"/>
                <a:cs typeface="Arial" panose="020B0604020202020204" pitchFamily="34" charset="0"/>
              </a:rPr>
              <a:t>Vcc</a:t>
            </a:r>
            <a:r>
              <a:rPr lang="en-US" sz="1600" dirty="0">
                <a:solidFill>
                  <a:schemeClr val="accent2"/>
                </a:solidFill>
                <a:latin typeface="Arial" panose="020B0604020202020204" pitchFamily="34" charset="0"/>
                <a:cs typeface="Arial" panose="020B0604020202020204" pitchFamily="34" charset="0"/>
              </a:rPr>
              <a:t>) of the device and a LOW as the GND of the device.</a:t>
            </a:r>
          </a:p>
          <a:p>
            <a:pPr marL="228600" indent="-228600" algn="l">
              <a:buFont typeface="Arial" panose="020B0604020202020204" pitchFamily="34" charset="0"/>
              <a:buChar char="•"/>
            </a:pPr>
            <a:endParaRPr lang="en-US" sz="8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MSP430FR2355 Specifications: </a:t>
            </a:r>
            <a:r>
              <a:rPr lang="en-US" sz="1600" dirty="0">
                <a:solidFill>
                  <a:schemeClr val="accent2"/>
                </a:solidFill>
                <a:latin typeface="Arial" panose="020B0604020202020204" pitchFamily="34" charset="0"/>
                <a:cs typeface="Arial" panose="020B0604020202020204" pitchFamily="34" charset="0"/>
              </a:rPr>
              <a:t>Uses +3.4v TTL</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sp>
        <p:nvSpPr>
          <p:cNvPr id="9" name="Subtitle 2">
            <a:extLst>
              <a:ext uri="{FF2B5EF4-FFF2-40B4-BE49-F238E27FC236}">
                <a16:creationId xmlns:a16="http://schemas.microsoft.com/office/drawing/2014/main" id="{EC580D5E-E004-4F5D-8214-4BA8790D1F69}"/>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0" name="Subtitle 2">
            <a:extLst>
              <a:ext uri="{FF2B5EF4-FFF2-40B4-BE49-F238E27FC236}">
                <a16:creationId xmlns:a16="http://schemas.microsoft.com/office/drawing/2014/main" id="{A385AD66-AB50-4575-8E1A-953C7F017316}"/>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2" name="Subtitle 2">
            <a:extLst>
              <a:ext uri="{FF2B5EF4-FFF2-40B4-BE49-F238E27FC236}">
                <a16:creationId xmlns:a16="http://schemas.microsoft.com/office/drawing/2014/main" id="{9C3A9924-7665-4916-98BA-EDC5C50CFD7B}"/>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3" name="Subtitle 2">
            <a:extLst>
              <a:ext uri="{FF2B5EF4-FFF2-40B4-BE49-F238E27FC236}">
                <a16:creationId xmlns:a16="http://schemas.microsoft.com/office/drawing/2014/main" id="{18E0B3AB-85BE-4BF1-B4F9-EDCD03E17619}"/>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5" name="Subtitle 2">
            <a:extLst>
              <a:ext uri="{FF2B5EF4-FFF2-40B4-BE49-F238E27FC236}">
                <a16:creationId xmlns:a16="http://schemas.microsoft.com/office/drawing/2014/main" id="{CD475311-6362-4F48-9046-D48B5B71A01C}"/>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6" name="Subtitle 2">
            <a:extLst>
              <a:ext uri="{FF2B5EF4-FFF2-40B4-BE49-F238E27FC236}">
                <a16:creationId xmlns:a16="http://schemas.microsoft.com/office/drawing/2014/main" id="{008AA11D-FE4E-451A-ADDD-8246ED3DA727}"/>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BBFED72-F43A-4CAB-8869-2950B27CF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8" name="Rectangle 17">
            <a:extLst>
              <a:ext uri="{FF2B5EF4-FFF2-40B4-BE49-F238E27FC236}">
                <a16:creationId xmlns:a16="http://schemas.microsoft.com/office/drawing/2014/main" id="{350F6FD2-3F7E-4406-8907-2BF6B498CD02}"/>
              </a:ext>
            </a:extLst>
          </p:cNvPr>
          <p:cNvSpPr/>
          <p:nvPr/>
        </p:nvSpPr>
        <p:spPr>
          <a:xfrm>
            <a:off x="4953000" y="3776300"/>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238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457D9AB9-75F9-43ED-9A54-C8BB3539F6FC}"/>
              </a:ext>
            </a:extLst>
          </p:cNvPr>
          <p:cNvSpPr txBox="1">
            <a:spLocks/>
          </p:cNvSpPr>
          <p:nvPr/>
        </p:nvSpPr>
        <p:spPr>
          <a:xfrm>
            <a:off x="190500" y="484467"/>
            <a:ext cx="6667500" cy="329249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Serial Communication</a:t>
            </a:r>
            <a:r>
              <a:rPr lang="en-US" sz="1600" dirty="0">
                <a:solidFill>
                  <a:schemeClr val="accent2"/>
                </a:solidFill>
                <a:latin typeface="Arial" panose="020B0604020202020204" pitchFamily="34" charset="0"/>
                <a:cs typeface="Arial" panose="020B0604020202020204" pitchFamily="34" charset="0"/>
              </a:rPr>
              <a:t> – uses a single wire to send information between a transmitter (Tx) and a receiver (Rx) as a sequence of bits.</a:t>
            </a:r>
          </a:p>
          <a:p>
            <a:pPr marL="228600" indent="-228600" algn="l">
              <a:buFont typeface="Arial" panose="020B0604020202020204" pitchFamily="34" charset="0"/>
              <a:buChar char="•"/>
            </a:pPr>
            <a:endParaRPr lang="en-US" sz="1600" b="1"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Serial communication allows information to be transmitted using less pins compared to parallel communication, but at a slower overall information transmission rate due to only sending one bit at a time as opposed to a full word.</a:t>
            </a:r>
          </a:p>
        </p:txBody>
      </p:sp>
      <p:pic>
        <p:nvPicPr>
          <p:cNvPr id="24" name="Picture 23">
            <a:extLst>
              <a:ext uri="{FF2B5EF4-FFF2-40B4-BE49-F238E27FC236}">
                <a16:creationId xmlns:a16="http://schemas.microsoft.com/office/drawing/2014/main" id="{B24BFB9F-66D3-4125-BA0B-CC05E59C979D}"/>
              </a:ext>
            </a:extLst>
          </p:cNvPr>
          <p:cNvPicPr>
            <a:picLocks noChangeAspect="1"/>
          </p:cNvPicPr>
          <p:nvPr/>
        </p:nvPicPr>
        <p:blipFill rotWithShape="1">
          <a:blip r:embed="rId2">
            <a:extLst>
              <a:ext uri="{28A0092B-C50C-407E-A947-70E740481C1C}">
                <a14:useLocalDpi xmlns:a14="http://schemas.microsoft.com/office/drawing/2010/main" val="0"/>
              </a:ext>
            </a:extLst>
          </a:blip>
          <a:srcRect l="19612" t="42425" r="12565" b="25252"/>
          <a:stretch/>
        </p:blipFill>
        <p:spPr>
          <a:xfrm>
            <a:off x="609600" y="2876550"/>
            <a:ext cx="5599067" cy="1539871"/>
          </a:xfrm>
          <a:prstGeom prst="rect">
            <a:avLst/>
          </a:prstGeom>
        </p:spPr>
      </p:pic>
    </p:spTree>
    <p:extLst>
      <p:ext uri="{BB962C8B-B14F-4D97-AF65-F5344CB8AC3E}">
        <p14:creationId xmlns:p14="http://schemas.microsoft.com/office/powerpoint/2010/main" val="891760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14.1.1 The UART Standard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457D9AB9-75F9-43ED-9A54-C8BB3539F6FC}"/>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endParaRPr lang="en-US" sz="1600" b="1" dirty="0">
              <a:solidFill>
                <a:schemeClr val="accent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02C90F5-149A-4557-96B9-2699D68DCE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0732" y="892998"/>
            <a:ext cx="6451921" cy="3830828"/>
          </a:xfrm>
          <a:prstGeom prst="rect">
            <a:avLst/>
          </a:prstGeom>
        </p:spPr>
      </p:pic>
    </p:spTree>
    <p:extLst>
      <p:ext uri="{BB962C8B-B14F-4D97-AF65-F5344CB8AC3E}">
        <p14:creationId xmlns:p14="http://schemas.microsoft.com/office/powerpoint/2010/main" val="4151298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14: Serial Communications in C</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400801"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14.1.1 The UART Standard </a:t>
            </a:r>
          </a:p>
        </p:txBody>
      </p:sp>
      <p:pic>
        <p:nvPicPr>
          <p:cNvPr id="17" name="Picture 16">
            <a:extLst>
              <a:ext uri="{FF2B5EF4-FFF2-40B4-BE49-F238E27FC236}">
                <a16:creationId xmlns:a16="http://schemas.microsoft.com/office/drawing/2014/main" id="{33BACBCE-DE74-4599-AF9E-C4E35380F3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145951" y="2833293"/>
            <a:ext cx="1219200" cy="1612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F1997D10-9FE3-40F5-BA6B-B961C760B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864711"/>
            <a:ext cx="1937664" cy="2710855"/>
          </a:xfrm>
          <a:prstGeom prst="rect">
            <a:avLst/>
          </a:prstGeom>
        </p:spPr>
      </p:pic>
      <p:pic>
        <p:nvPicPr>
          <p:cNvPr id="13" name="Picture 2" descr="Subscribe to Dr. LaMeres' YouTube Channel">
            <a:extLst>
              <a:ext uri="{FF2B5EF4-FFF2-40B4-BE49-F238E27FC236}">
                <a16:creationId xmlns:a16="http://schemas.microsoft.com/office/drawing/2014/main" id="{C9B38A39-ECB2-464F-982A-4F5EFE791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652323"/>
            <a:ext cx="2209800" cy="62211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FFA0E63-F7B6-48CE-972E-86888F17AA77}"/>
              </a:ext>
            </a:extLst>
          </p:cNvPr>
          <p:cNvSpPr txBox="1"/>
          <p:nvPr/>
        </p:nvSpPr>
        <p:spPr>
          <a:xfrm>
            <a:off x="2906652" y="2372181"/>
            <a:ext cx="3810000" cy="276999"/>
          </a:xfrm>
          <a:prstGeom prst="rect">
            <a:avLst/>
          </a:prstGeom>
          <a:noFill/>
        </p:spPr>
        <p:txBody>
          <a:bodyPr wrap="square" rtlCol="0">
            <a:spAutoFit/>
          </a:bodyPr>
          <a:lstStyle/>
          <a:p>
            <a:r>
              <a:rPr lang="en-US" sz="1200" dirty="0">
                <a:hlinkClick r:id="rId5"/>
              </a:rPr>
              <a:t>www.youtube.com/c/DigitalLogicProgramming_LaMeres</a:t>
            </a:r>
            <a:r>
              <a:rPr lang="en-US" sz="1200" dirty="0"/>
              <a:t> </a:t>
            </a:r>
          </a:p>
        </p:txBody>
      </p:sp>
    </p:spTree>
    <p:extLst>
      <p:ext uri="{BB962C8B-B14F-4D97-AF65-F5344CB8AC3E}">
        <p14:creationId xmlns:p14="http://schemas.microsoft.com/office/powerpoint/2010/main" val="2366952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14: Serial Communications in C</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400801"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14.1.2 UART Transmit on the MSP430FR2355 - Configuration</a:t>
            </a:r>
          </a:p>
        </p:txBody>
      </p:sp>
      <p:pic>
        <p:nvPicPr>
          <p:cNvPr id="17" name="Picture 16">
            <a:extLst>
              <a:ext uri="{FF2B5EF4-FFF2-40B4-BE49-F238E27FC236}">
                <a16:creationId xmlns:a16="http://schemas.microsoft.com/office/drawing/2014/main" id="{33BACBCE-DE74-4599-AF9E-C4E35380F3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145951" y="2833293"/>
            <a:ext cx="1219200" cy="1612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F1997D10-9FE3-40F5-BA6B-B961C760B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864711"/>
            <a:ext cx="1937664" cy="2710855"/>
          </a:xfrm>
          <a:prstGeom prst="rect">
            <a:avLst/>
          </a:prstGeom>
        </p:spPr>
      </p:pic>
    </p:spTree>
    <p:extLst>
      <p:ext uri="{BB962C8B-B14F-4D97-AF65-F5344CB8AC3E}">
        <p14:creationId xmlns:p14="http://schemas.microsoft.com/office/powerpoint/2010/main" val="906878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7E26F58C-2507-4391-8CE1-0882398F6B6D}"/>
              </a:ext>
            </a:extLst>
          </p:cNvPr>
          <p:cNvSpPr txBox="1">
            <a:spLocks/>
          </p:cNvSpPr>
          <p:nvPr/>
        </p:nvSpPr>
        <p:spPr>
          <a:xfrm>
            <a:off x="190500" y="895155"/>
            <a:ext cx="6667500" cy="91459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MSP430FR2355 contains two </a:t>
            </a:r>
            <a:r>
              <a:rPr lang="en-US" sz="1600" dirty="0" err="1">
                <a:solidFill>
                  <a:schemeClr val="accent2"/>
                </a:solidFill>
                <a:latin typeface="Arial" panose="020B0604020202020204" pitchFamily="34" charset="0"/>
                <a:cs typeface="Arial" panose="020B0604020202020204" pitchFamily="34" charset="0"/>
              </a:rPr>
              <a:t>eUSCIs</a:t>
            </a:r>
            <a:r>
              <a:rPr lang="en-US" sz="1600" dirty="0">
                <a:solidFill>
                  <a:schemeClr val="accent2"/>
                </a:solidFill>
                <a:latin typeface="Arial" panose="020B0604020202020204" pitchFamily="34" charset="0"/>
                <a:cs typeface="Arial" panose="020B0604020202020204" pitchFamily="34" charset="0"/>
              </a:rPr>
              <a:t> that support UARTs, eUSCI_A0 and eUSCI_A1.</a:t>
            </a:r>
          </a:p>
        </p:txBody>
      </p:sp>
      <p:pic>
        <p:nvPicPr>
          <p:cNvPr id="5" name="Picture 4" descr="A picture containing screenshot&#10;&#10;Description automatically generated">
            <a:extLst>
              <a:ext uri="{FF2B5EF4-FFF2-40B4-BE49-F238E27FC236}">
                <a16:creationId xmlns:a16="http://schemas.microsoft.com/office/drawing/2014/main" id="{3DB0D3CD-C08E-4FD7-9A6E-38FC140704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2" y="1428750"/>
            <a:ext cx="4800598" cy="3428998"/>
          </a:xfrm>
          <a:prstGeom prst="rect">
            <a:avLst/>
          </a:prstGeom>
        </p:spPr>
      </p:pic>
    </p:spTree>
    <p:extLst>
      <p:ext uri="{BB962C8B-B14F-4D97-AF65-F5344CB8AC3E}">
        <p14:creationId xmlns:p14="http://schemas.microsoft.com/office/powerpoint/2010/main" val="2700974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7E26F58C-2507-4391-8CE1-0882398F6B6D}"/>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basic concept of operation of the UART system is to first configure its baud rate and frame characteristics.</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pic>
        <p:nvPicPr>
          <p:cNvPr id="19" name="Picture 18" descr="A picture containing screenshot&#10;&#10;Description automatically generated">
            <a:extLst>
              <a:ext uri="{FF2B5EF4-FFF2-40B4-BE49-F238E27FC236}">
                <a16:creationId xmlns:a16="http://schemas.microsoft.com/office/drawing/2014/main" id="{046D5F2E-AC12-4DB4-8213-E509792950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4461" y="1973791"/>
            <a:ext cx="3840478" cy="2743198"/>
          </a:xfrm>
          <a:prstGeom prst="rect">
            <a:avLst/>
          </a:prstGeom>
        </p:spPr>
      </p:pic>
      <p:sp>
        <p:nvSpPr>
          <p:cNvPr id="20" name="Rectangle 19">
            <a:extLst>
              <a:ext uri="{FF2B5EF4-FFF2-40B4-BE49-F238E27FC236}">
                <a16:creationId xmlns:a16="http://schemas.microsoft.com/office/drawing/2014/main" id="{714EACF7-C357-4B92-97BD-563ABD37B25C}"/>
              </a:ext>
            </a:extLst>
          </p:cNvPr>
          <p:cNvSpPr/>
          <p:nvPr/>
        </p:nvSpPr>
        <p:spPr>
          <a:xfrm>
            <a:off x="1524000" y="2038350"/>
            <a:ext cx="3710939" cy="925479"/>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EE3F0CB-A034-4240-BC2D-02BCBDFC910D}"/>
              </a:ext>
            </a:extLst>
          </p:cNvPr>
          <p:cNvSpPr/>
          <p:nvPr/>
        </p:nvSpPr>
        <p:spPr>
          <a:xfrm>
            <a:off x="1371601" y="2929134"/>
            <a:ext cx="838200" cy="925479"/>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734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7E26F58C-2507-4391-8CE1-0882398F6B6D}"/>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We then store the data to be transmitted into a Tx buffer register, and a shift register will automatically send the data out over the Tx pin in a serial pattern.</a:t>
            </a:r>
          </a:p>
        </p:txBody>
      </p:sp>
      <p:pic>
        <p:nvPicPr>
          <p:cNvPr id="19" name="Picture 18" descr="A picture containing screenshot&#10;&#10;Description automatically generated">
            <a:extLst>
              <a:ext uri="{FF2B5EF4-FFF2-40B4-BE49-F238E27FC236}">
                <a16:creationId xmlns:a16="http://schemas.microsoft.com/office/drawing/2014/main" id="{046D5F2E-AC12-4DB4-8213-E509792950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4461" y="1973791"/>
            <a:ext cx="3840478" cy="2743198"/>
          </a:xfrm>
          <a:prstGeom prst="rect">
            <a:avLst/>
          </a:prstGeom>
        </p:spPr>
      </p:pic>
      <p:sp>
        <p:nvSpPr>
          <p:cNvPr id="20" name="Rectangle 19">
            <a:extLst>
              <a:ext uri="{FF2B5EF4-FFF2-40B4-BE49-F238E27FC236}">
                <a16:creationId xmlns:a16="http://schemas.microsoft.com/office/drawing/2014/main" id="{714EACF7-C357-4B92-97BD-563ABD37B25C}"/>
              </a:ext>
            </a:extLst>
          </p:cNvPr>
          <p:cNvSpPr/>
          <p:nvPr/>
        </p:nvSpPr>
        <p:spPr>
          <a:xfrm>
            <a:off x="2057400" y="2876550"/>
            <a:ext cx="3177539" cy="990600"/>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5643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7E26F58C-2507-4391-8CE1-0882398F6B6D}"/>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UART can also produce a variety of interrupts such as </a:t>
            </a:r>
            <a:r>
              <a:rPr lang="en-US" sz="1600" b="1" dirty="0">
                <a:solidFill>
                  <a:schemeClr val="accent2"/>
                </a:solidFill>
                <a:latin typeface="Arial" panose="020B0604020202020204" pitchFamily="34" charset="0"/>
                <a:cs typeface="Arial" panose="020B0604020202020204" pitchFamily="34" charset="0"/>
              </a:rPr>
              <a:t>data received</a:t>
            </a:r>
            <a:r>
              <a:rPr lang="en-US" sz="1600" dirty="0">
                <a:solidFill>
                  <a:schemeClr val="accent2"/>
                </a:solidFill>
                <a:latin typeface="Arial" panose="020B0604020202020204" pitchFamily="34" charset="0"/>
                <a:cs typeface="Arial" panose="020B0604020202020204" pitchFamily="34" charset="0"/>
              </a:rPr>
              <a:t>, </a:t>
            </a:r>
            <a:r>
              <a:rPr lang="en-US" sz="1600" b="1" dirty="0">
                <a:solidFill>
                  <a:schemeClr val="accent2"/>
                </a:solidFill>
                <a:latin typeface="Arial" panose="020B0604020202020204" pitchFamily="34" charset="0"/>
                <a:cs typeface="Arial" panose="020B0604020202020204" pitchFamily="34" charset="0"/>
              </a:rPr>
              <a:t>transmit complete</a:t>
            </a:r>
            <a:r>
              <a:rPr lang="en-US" sz="1600" dirty="0">
                <a:solidFill>
                  <a:schemeClr val="accent2"/>
                </a:solidFill>
                <a:latin typeface="Arial" panose="020B0604020202020204" pitchFamily="34" charset="0"/>
                <a:cs typeface="Arial" panose="020B0604020202020204" pitchFamily="34" charset="0"/>
              </a:rPr>
              <a:t>, and many others used for detecting transmission errors.</a:t>
            </a:r>
          </a:p>
        </p:txBody>
      </p:sp>
      <p:pic>
        <p:nvPicPr>
          <p:cNvPr id="19" name="Picture 18" descr="A picture containing screenshot&#10;&#10;Description automatically generated">
            <a:extLst>
              <a:ext uri="{FF2B5EF4-FFF2-40B4-BE49-F238E27FC236}">
                <a16:creationId xmlns:a16="http://schemas.microsoft.com/office/drawing/2014/main" id="{046D5F2E-AC12-4DB4-8213-E509792950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4461" y="1973791"/>
            <a:ext cx="3840478" cy="2743198"/>
          </a:xfrm>
          <a:prstGeom prst="rect">
            <a:avLst/>
          </a:prstGeom>
        </p:spPr>
      </p:pic>
      <p:sp>
        <p:nvSpPr>
          <p:cNvPr id="20" name="Rectangle 19">
            <a:extLst>
              <a:ext uri="{FF2B5EF4-FFF2-40B4-BE49-F238E27FC236}">
                <a16:creationId xmlns:a16="http://schemas.microsoft.com/office/drawing/2014/main" id="{714EACF7-C357-4B92-97BD-563ABD37B25C}"/>
              </a:ext>
            </a:extLst>
          </p:cNvPr>
          <p:cNvSpPr/>
          <p:nvPr/>
        </p:nvSpPr>
        <p:spPr>
          <a:xfrm>
            <a:off x="1981201" y="3796239"/>
            <a:ext cx="2209800" cy="925479"/>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722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7E26F58C-2507-4391-8CE1-0882398F6B6D}"/>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b="1" dirty="0">
                <a:solidFill>
                  <a:schemeClr val="accent2"/>
                </a:solidFill>
                <a:latin typeface="Arial" panose="020B0604020202020204" pitchFamily="34" charset="0"/>
                <a:cs typeface="Arial" panose="020B0604020202020204" pitchFamily="34" charset="0"/>
              </a:rPr>
              <a:t>Steps to Configure the UART Peripheral:</a:t>
            </a:r>
          </a:p>
          <a:p>
            <a:pPr algn="l"/>
            <a:endParaRPr lang="en-US" sz="1600" b="1" dirty="0">
              <a:solidFill>
                <a:schemeClr val="accent2"/>
              </a:solidFill>
              <a:latin typeface="Arial" panose="020B0604020202020204" pitchFamily="34" charset="0"/>
              <a:cs typeface="Arial" panose="020B0604020202020204" pitchFamily="34" charset="0"/>
            </a:endParaRPr>
          </a:p>
          <a:p>
            <a:pPr marL="228600" algn="l"/>
            <a:r>
              <a:rPr lang="en-US" sz="1600" u="sng" dirty="0">
                <a:solidFill>
                  <a:schemeClr val="accent2"/>
                </a:solidFill>
                <a:latin typeface="Arial" panose="020B0604020202020204" pitchFamily="34" charset="0"/>
                <a:cs typeface="Arial" panose="020B0604020202020204" pitchFamily="34" charset="0"/>
              </a:rPr>
              <a:t>Step 1:</a:t>
            </a:r>
            <a:r>
              <a:rPr lang="en-US" sz="1600" dirty="0">
                <a:solidFill>
                  <a:schemeClr val="accent2"/>
                </a:solidFill>
                <a:latin typeface="Arial" panose="020B0604020202020204" pitchFamily="34" charset="0"/>
                <a:cs typeface="Arial" panose="020B0604020202020204" pitchFamily="34" charset="0"/>
              </a:rPr>
              <a:t> Set the UCSWRST bit in the UCAxCTLW0 configuration register to put the </a:t>
            </a:r>
            <a:r>
              <a:rPr lang="en-US" sz="1600" dirty="0" err="1">
                <a:solidFill>
                  <a:schemeClr val="accent2"/>
                </a:solidFill>
                <a:latin typeface="Arial" panose="020B0604020202020204" pitchFamily="34" charset="0"/>
                <a:cs typeface="Arial" panose="020B0604020202020204" pitchFamily="34" charset="0"/>
              </a:rPr>
              <a:t>eUSCI_Ax</a:t>
            </a:r>
            <a:r>
              <a:rPr lang="en-US" sz="1600" dirty="0">
                <a:solidFill>
                  <a:schemeClr val="accent2"/>
                </a:solidFill>
                <a:latin typeface="Arial" panose="020B0604020202020204" pitchFamily="34" charset="0"/>
                <a:cs typeface="Arial" panose="020B0604020202020204" pitchFamily="34" charset="0"/>
              </a:rPr>
              <a:t> peripheral into reset. Note that the default value for UCSWRST = 1 on system power-on or system reset, so the system is initially in software reset.</a:t>
            </a:r>
          </a:p>
          <a:p>
            <a:pPr marL="228600" algn="l"/>
            <a:endParaRPr lang="en-US" sz="600" dirty="0">
              <a:solidFill>
                <a:schemeClr val="accent2"/>
              </a:solidFill>
              <a:latin typeface="Arial" panose="020B0604020202020204" pitchFamily="34" charset="0"/>
              <a:cs typeface="Arial" panose="020B0604020202020204" pitchFamily="34" charset="0"/>
            </a:endParaRPr>
          </a:p>
          <a:p>
            <a:pPr marL="228600" algn="l"/>
            <a:r>
              <a:rPr lang="en-US" sz="1600" u="sng" dirty="0">
                <a:solidFill>
                  <a:schemeClr val="accent2"/>
                </a:solidFill>
                <a:latin typeface="Arial" panose="020B0604020202020204" pitchFamily="34" charset="0"/>
                <a:cs typeface="Arial" panose="020B0604020202020204" pitchFamily="34" charset="0"/>
              </a:rPr>
              <a:t>Step 2:</a:t>
            </a:r>
            <a:r>
              <a:rPr lang="en-US" sz="1600" dirty="0">
                <a:solidFill>
                  <a:schemeClr val="accent2"/>
                </a:solidFill>
                <a:latin typeface="Arial" panose="020B0604020202020204" pitchFamily="34" charset="0"/>
                <a:cs typeface="Arial" panose="020B0604020202020204" pitchFamily="34" charset="0"/>
              </a:rPr>
              <a:t> Initialize all </a:t>
            </a:r>
            <a:r>
              <a:rPr lang="en-US" sz="1600" dirty="0" err="1">
                <a:solidFill>
                  <a:schemeClr val="accent2"/>
                </a:solidFill>
                <a:latin typeface="Arial" panose="020B0604020202020204" pitchFamily="34" charset="0"/>
                <a:cs typeface="Arial" panose="020B0604020202020204" pitchFamily="34" charset="0"/>
              </a:rPr>
              <a:t>eUSCI_Ax</a:t>
            </a:r>
            <a:r>
              <a:rPr lang="en-US" sz="1600" dirty="0">
                <a:solidFill>
                  <a:schemeClr val="accent2"/>
                </a:solidFill>
                <a:latin typeface="Arial" panose="020B0604020202020204" pitchFamily="34" charset="0"/>
                <a:cs typeface="Arial" panose="020B0604020202020204" pitchFamily="34" charset="0"/>
              </a:rPr>
              <a:t> configuration registers.</a:t>
            </a:r>
          </a:p>
          <a:p>
            <a:pPr marL="228600" algn="l"/>
            <a:endParaRPr lang="en-US" sz="600" dirty="0">
              <a:solidFill>
                <a:schemeClr val="accent2"/>
              </a:solidFill>
              <a:latin typeface="Arial" panose="020B0604020202020204" pitchFamily="34" charset="0"/>
              <a:cs typeface="Arial" panose="020B0604020202020204" pitchFamily="34" charset="0"/>
            </a:endParaRPr>
          </a:p>
          <a:p>
            <a:pPr marL="228600" algn="l"/>
            <a:r>
              <a:rPr lang="en-US" sz="1600" u="sng" dirty="0">
                <a:solidFill>
                  <a:schemeClr val="accent2"/>
                </a:solidFill>
                <a:latin typeface="Arial" panose="020B0604020202020204" pitchFamily="34" charset="0"/>
                <a:cs typeface="Arial" panose="020B0604020202020204" pitchFamily="34" charset="0"/>
              </a:rPr>
              <a:t>Step 3:</a:t>
            </a:r>
            <a:r>
              <a:rPr lang="en-US" sz="1600" dirty="0">
                <a:solidFill>
                  <a:schemeClr val="accent2"/>
                </a:solidFill>
                <a:latin typeface="Arial" panose="020B0604020202020204" pitchFamily="34" charset="0"/>
                <a:cs typeface="Arial" panose="020B0604020202020204" pitchFamily="34" charset="0"/>
              </a:rPr>
              <a:t> Configure ports.</a:t>
            </a:r>
          </a:p>
          <a:p>
            <a:pPr marL="228600" algn="l"/>
            <a:endParaRPr lang="en-US" sz="600" dirty="0">
              <a:solidFill>
                <a:schemeClr val="accent2"/>
              </a:solidFill>
              <a:latin typeface="Arial" panose="020B0604020202020204" pitchFamily="34" charset="0"/>
              <a:cs typeface="Arial" panose="020B0604020202020204" pitchFamily="34" charset="0"/>
            </a:endParaRPr>
          </a:p>
          <a:p>
            <a:pPr marL="228600" algn="l"/>
            <a:r>
              <a:rPr lang="en-US" sz="1600" u="sng" dirty="0">
                <a:solidFill>
                  <a:schemeClr val="accent2"/>
                </a:solidFill>
                <a:latin typeface="Arial" panose="020B0604020202020204" pitchFamily="34" charset="0"/>
                <a:cs typeface="Arial" panose="020B0604020202020204" pitchFamily="34" charset="0"/>
              </a:rPr>
              <a:t>Step 4:</a:t>
            </a:r>
            <a:r>
              <a:rPr lang="en-US" sz="1600" dirty="0">
                <a:solidFill>
                  <a:schemeClr val="accent2"/>
                </a:solidFill>
                <a:latin typeface="Arial" panose="020B0604020202020204" pitchFamily="34" charset="0"/>
                <a:cs typeface="Arial" panose="020B0604020202020204" pitchFamily="34" charset="0"/>
              </a:rPr>
              <a:t> Clear UCSWRST to take the </a:t>
            </a:r>
            <a:r>
              <a:rPr lang="en-US" sz="1600" dirty="0" err="1">
                <a:solidFill>
                  <a:schemeClr val="accent2"/>
                </a:solidFill>
                <a:latin typeface="Arial" panose="020B0604020202020204" pitchFamily="34" charset="0"/>
                <a:cs typeface="Arial" panose="020B0604020202020204" pitchFamily="34" charset="0"/>
              </a:rPr>
              <a:t>eUSCI_Ax</a:t>
            </a:r>
            <a:r>
              <a:rPr lang="en-US" sz="1600" dirty="0">
                <a:solidFill>
                  <a:schemeClr val="accent2"/>
                </a:solidFill>
                <a:latin typeface="Arial" panose="020B0604020202020204" pitchFamily="34" charset="0"/>
                <a:cs typeface="Arial" panose="020B0604020202020204" pitchFamily="34" charset="0"/>
              </a:rPr>
              <a:t> peripheral out of reset.</a:t>
            </a:r>
          </a:p>
          <a:p>
            <a:pPr marL="228600" algn="l"/>
            <a:endParaRPr lang="en-US" sz="600" dirty="0">
              <a:solidFill>
                <a:schemeClr val="accent2"/>
              </a:solidFill>
              <a:latin typeface="Arial" panose="020B0604020202020204" pitchFamily="34" charset="0"/>
              <a:cs typeface="Arial" panose="020B0604020202020204" pitchFamily="34" charset="0"/>
            </a:endParaRPr>
          </a:p>
          <a:p>
            <a:pPr marL="228600" algn="l"/>
            <a:r>
              <a:rPr lang="en-US" sz="1600" u="sng" dirty="0">
                <a:solidFill>
                  <a:schemeClr val="accent2"/>
                </a:solidFill>
                <a:latin typeface="Arial" panose="020B0604020202020204" pitchFamily="34" charset="0"/>
                <a:cs typeface="Arial" panose="020B0604020202020204" pitchFamily="34" charset="0"/>
              </a:rPr>
              <a:t>Step 5:</a:t>
            </a:r>
            <a:r>
              <a:rPr lang="en-US" sz="1600" dirty="0">
                <a:solidFill>
                  <a:schemeClr val="accent2"/>
                </a:solidFill>
                <a:latin typeface="Arial" panose="020B0604020202020204" pitchFamily="34" charset="0"/>
                <a:cs typeface="Arial" panose="020B0604020202020204" pitchFamily="34" charset="0"/>
              </a:rPr>
              <a:t> Enable interrupts (optional) using the UCRXIE or UCTXIE bits int eh </a:t>
            </a:r>
            <a:r>
              <a:rPr lang="en-US" sz="1600" dirty="0" err="1">
                <a:solidFill>
                  <a:schemeClr val="accent2"/>
                </a:solidFill>
                <a:latin typeface="Arial" panose="020B0604020202020204" pitchFamily="34" charset="0"/>
                <a:cs typeface="Arial" panose="020B0604020202020204" pitchFamily="34" charset="0"/>
              </a:rPr>
              <a:t>UCAxIE</a:t>
            </a:r>
            <a:r>
              <a:rPr lang="en-US" sz="1600" dirty="0">
                <a:solidFill>
                  <a:schemeClr val="accent2"/>
                </a:solidFill>
                <a:latin typeface="Arial" panose="020B0604020202020204" pitchFamily="34" charset="0"/>
                <a:cs typeface="Arial" panose="020B0604020202020204" pitchFamily="34" charset="0"/>
              </a:rPr>
              <a:t> configuration register.</a:t>
            </a:r>
          </a:p>
          <a:p>
            <a:pPr marL="228600" algn="l"/>
            <a:endParaRPr lang="en-US" sz="1600" dirty="0">
              <a:solidFill>
                <a:schemeClr val="accent2"/>
              </a:solidFill>
              <a:latin typeface="Arial" panose="020B0604020202020204" pitchFamily="34" charset="0"/>
              <a:cs typeface="Arial" panose="020B0604020202020204" pitchFamily="34" charset="0"/>
            </a:endParaRPr>
          </a:p>
          <a:p>
            <a:pPr marL="228600" algn="l"/>
            <a:endParaRPr lang="en-US" sz="1600" dirty="0">
              <a:solidFill>
                <a:schemeClr val="accent2"/>
              </a:solidFill>
              <a:latin typeface="Arial" panose="020B0604020202020204" pitchFamily="34" charset="0"/>
              <a:cs typeface="Arial" panose="020B0604020202020204" pitchFamily="34" charset="0"/>
            </a:endParaRPr>
          </a:p>
          <a:p>
            <a:pPr algn="l"/>
            <a:endParaRPr lang="en-US" sz="1600"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9641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7E26F58C-2507-4391-8CE1-0882398F6B6D}"/>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342900" lvl="0" indent="-342900" algn="l">
              <a:buFont typeface="Arial" panose="020B0604020202020204" pitchFamily="34" charset="0"/>
              <a:buChar char="•"/>
            </a:pPr>
            <a:r>
              <a:rPr lang="en-US" sz="1600" dirty="0" err="1">
                <a:solidFill>
                  <a:schemeClr val="accent2">
                    <a:lumMod val="75000"/>
                  </a:schemeClr>
                </a:solidFill>
              </a:rPr>
              <a:t>eUSCI_Ax</a:t>
            </a:r>
            <a:r>
              <a:rPr lang="en-US" sz="1600" dirty="0">
                <a:solidFill>
                  <a:schemeClr val="accent2">
                    <a:lumMod val="75000"/>
                  </a:schemeClr>
                </a:solidFill>
              </a:rPr>
              <a:t> Control Word 0 (UCAxCTLW0)</a:t>
            </a:r>
          </a:p>
          <a:p>
            <a:pPr marL="342900" lvl="0" indent="-342900" algn="l">
              <a:buFont typeface="Arial" panose="020B0604020202020204" pitchFamily="34" charset="0"/>
              <a:buChar char="•"/>
            </a:pPr>
            <a:r>
              <a:rPr lang="en-US" sz="1600" dirty="0" err="1">
                <a:solidFill>
                  <a:schemeClr val="accent2">
                    <a:lumMod val="75000"/>
                  </a:schemeClr>
                </a:solidFill>
              </a:rPr>
              <a:t>eUSCI_Ax</a:t>
            </a:r>
            <a:r>
              <a:rPr lang="en-US" sz="1600" dirty="0">
                <a:solidFill>
                  <a:schemeClr val="accent2">
                    <a:lumMod val="75000"/>
                  </a:schemeClr>
                </a:solidFill>
              </a:rPr>
              <a:t> Control Word 1 (UCAxCTLW1)</a:t>
            </a:r>
          </a:p>
          <a:p>
            <a:pPr marL="342900" lvl="0" indent="-342900" algn="l">
              <a:buFont typeface="Arial" panose="020B0604020202020204" pitchFamily="34" charset="0"/>
              <a:buChar char="•"/>
            </a:pPr>
            <a:r>
              <a:rPr lang="en-US" sz="1600" dirty="0" err="1">
                <a:solidFill>
                  <a:schemeClr val="accent2">
                    <a:lumMod val="75000"/>
                  </a:schemeClr>
                </a:solidFill>
              </a:rPr>
              <a:t>eUSCI_Ax</a:t>
            </a:r>
            <a:r>
              <a:rPr lang="en-US" sz="1600" dirty="0">
                <a:solidFill>
                  <a:schemeClr val="accent2">
                    <a:lumMod val="75000"/>
                  </a:schemeClr>
                </a:solidFill>
              </a:rPr>
              <a:t> Baud Rate Control Word (</a:t>
            </a:r>
            <a:r>
              <a:rPr lang="en-US" sz="1600" dirty="0" err="1">
                <a:solidFill>
                  <a:schemeClr val="accent2">
                    <a:lumMod val="75000"/>
                  </a:schemeClr>
                </a:solidFill>
              </a:rPr>
              <a:t>UCAxBRW</a:t>
            </a:r>
            <a:r>
              <a:rPr lang="en-US" sz="1600" dirty="0">
                <a:solidFill>
                  <a:schemeClr val="accent2">
                    <a:lumMod val="75000"/>
                  </a:schemeClr>
                </a:solidFill>
              </a:rPr>
              <a:t>)</a:t>
            </a:r>
          </a:p>
          <a:p>
            <a:pPr marL="342900" lvl="0" indent="-342900" algn="l">
              <a:buFont typeface="Arial" panose="020B0604020202020204" pitchFamily="34" charset="0"/>
              <a:buChar char="•"/>
            </a:pPr>
            <a:r>
              <a:rPr lang="en-US" sz="1600" dirty="0" err="1">
                <a:solidFill>
                  <a:schemeClr val="accent2">
                    <a:lumMod val="75000"/>
                  </a:schemeClr>
                </a:solidFill>
              </a:rPr>
              <a:t>eUSCI_Ax</a:t>
            </a:r>
            <a:r>
              <a:rPr lang="en-US" sz="1600" dirty="0">
                <a:solidFill>
                  <a:schemeClr val="accent2">
                    <a:lumMod val="75000"/>
                  </a:schemeClr>
                </a:solidFill>
              </a:rPr>
              <a:t> Modulation Control Word (</a:t>
            </a:r>
            <a:r>
              <a:rPr lang="en-US" sz="1600" dirty="0" err="1">
                <a:solidFill>
                  <a:schemeClr val="accent2">
                    <a:lumMod val="75000"/>
                  </a:schemeClr>
                </a:solidFill>
              </a:rPr>
              <a:t>UCAxMCTLW</a:t>
            </a:r>
            <a:r>
              <a:rPr lang="en-US" sz="1600" dirty="0">
                <a:solidFill>
                  <a:schemeClr val="accent2">
                    <a:lumMod val="75000"/>
                  </a:schemeClr>
                </a:solidFill>
              </a:rPr>
              <a:t>)</a:t>
            </a:r>
          </a:p>
          <a:p>
            <a:pPr marL="342900" lvl="0" indent="-342900" algn="l">
              <a:buFont typeface="Arial" panose="020B0604020202020204" pitchFamily="34" charset="0"/>
              <a:buChar char="•"/>
            </a:pPr>
            <a:r>
              <a:rPr lang="en-US" sz="1600" dirty="0" err="1">
                <a:solidFill>
                  <a:schemeClr val="accent2">
                    <a:lumMod val="75000"/>
                  </a:schemeClr>
                </a:solidFill>
              </a:rPr>
              <a:t>eUSCI_Ax</a:t>
            </a:r>
            <a:r>
              <a:rPr lang="en-US" sz="1600" dirty="0">
                <a:solidFill>
                  <a:schemeClr val="accent2">
                    <a:lumMod val="75000"/>
                  </a:schemeClr>
                </a:solidFill>
              </a:rPr>
              <a:t> Status (</a:t>
            </a:r>
            <a:r>
              <a:rPr lang="en-US" sz="1600" dirty="0" err="1">
                <a:solidFill>
                  <a:schemeClr val="accent2">
                    <a:lumMod val="75000"/>
                  </a:schemeClr>
                </a:solidFill>
              </a:rPr>
              <a:t>UCAxSTATW</a:t>
            </a:r>
            <a:r>
              <a:rPr lang="en-US" sz="1600" dirty="0">
                <a:solidFill>
                  <a:schemeClr val="accent2">
                    <a:lumMod val="75000"/>
                  </a:schemeClr>
                </a:solidFill>
              </a:rPr>
              <a:t>)</a:t>
            </a:r>
          </a:p>
          <a:p>
            <a:pPr marL="342900" lvl="0" indent="-342900" algn="l">
              <a:buFont typeface="Arial" panose="020B0604020202020204" pitchFamily="34" charset="0"/>
              <a:buChar char="•"/>
            </a:pPr>
            <a:r>
              <a:rPr lang="en-US" sz="1600" dirty="0" err="1">
                <a:solidFill>
                  <a:schemeClr val="accent2">
                    <a:lumMod val="75000"/>
                  </a:schemeClr>
                </a:solidFill>
              </a:rPr>
              <a:t>eUSCI_Ax</a:t>
            </a:r>
            <a:r>
              <a:rPr lang="en-US" sz="1600" dirty="0">
                <a:solidFill>
                  <a:schemeClr val="accent2">
                    <a:lumMod val="75000"/>
                  </a:schemeClr>
                </a:solidFill>
              </a:rPr>
              <a:t> Receive Buffer (</a:t>
            </a:r>
            <a:r>
              <a:rPr lang="en-US" sz="1600" dirty="0" err="1">
                <a:solidFill>
                  <a:schemeClr val="accent2">
                    <a:lumMod val="75000"/>
                  </a:schemeClr>
                </a:solidFill>
              </a:rPr>
              <a:t>UCAxRXBUF</a:t>
            </a:r>
            <a:r>
              <a:rPr lang="en-US" sz="1600" dirty="0">
                <a:solidFill>
                  <a:schemeClr val="accent2">
                    <a:lumMod val="75000"/>
                  </a:schemeClr>
                </a:solidFill>
              </a:rPr>
              <a:t>)</a:t>
            </a:r>
          </a:p>
          <a:p>
            <a:pPr marL="342900" lvl="0" indent="-342900" algn="l">
              <a:buFont typeface="Arial" panose="020B0604020202020204" pitchFamily="34" charset="0"/>
              <a:buChar char="•"/>
            </a:pPr>
            <a:r>
              <a:rPr lang="en-US" sz="1600" dirty="0" err="1">
                <a:solidFill>
                  <a:schemeClr val="accent2">
                    <a:lumMod val="75000"/>
                  </a:schemeClr>
                </a:solidFill>
              </a:rPr>
              <a:t>eUSCI_Ax</a:t>
            </a:r>
            <a:r>
              <a:rPr lang="en-US" sz="1600" dirty="0">
                <a:solidFill>
                  <a:schemeClr val="accent2">
                    <a:lumMod val="75000"/>
                  </a:schemeClr>
                </a:solidFill>
              </a:rPr>
              <a:t> Transmit Buffer (</a:t>
            </a:r>
            <a:r>
              <a:rPr lang="en-US" sz="1600" dirty="0" err="1">
                <a:solidFill>
                  <a:schemeClr val="accent2">
                    <a:lumMod val="75000"/>
                  </a:schemeClr>
                </a:solidFill>
              </a:rPr>
              <a:t>UCAxTXBUF</a:t>
            </a:r>
            <a:r>
              <a:rPr lang="en-US" sz="1600" dirty="0">
                <a:solidFill>
                  <a:schemeClr val="accent2">
                    <a:lumMod val="75000"/>
                  </a:schemeClr>
                </a:solidFill>
              </a:rPr>
              <a:t>)</a:t>
            </a:r>
          </a:p>
          <a:p>
            <a:pPr marL="342900" lvl="0" indent="-342900" algn="l">
              <a:buFont typeface="Arial" panose="020B0604020202020204" pitchFamily="34" charset="0"/>
              <a:buChar char="•"/>
            </a:pPr>
            <a:r>
              <a:rPr lang="en-US" sz="1600" dirty="0" err="1">
                <a:solidFill>
                  <a:schemeClr val="accent2">
                    <a:lumMod val="75000"/>
                  </a:schemeClr>
                </a:solidFill>
              </a:rPr>
              <a:t>eUSCI_Ax</a:t>
            </a:r>
            <a:r>
              <a:rPr lang="en-US" sz="1600" dirty="0">
                <a:solidFill>
                  <a:schemeClr val="accent2">
                    <a:lumMod val="75000"/>
                  </a:schemeClr>
                </a:solidFill>
              </a:rPr>
              <a:t> Auto Baud Rate Control (</a:t>
            </a:r>
            <a:r>
              <a:rPr lang="en-US" sz="1600" dirty="0" err="1">
                <a:solidFill>
                  <a:schemeClr val="accent2">
                    <a:lumMod val="75000"/>
                  </a:schemeClr>
                </a:solidFill>
              </a:rPr>
              <a:t>UCAxABCTL</a:t>
            </a:r>
            <a:r>
              <a:rPr lang="en-US" sz="1600" dirty="0">
                <a:solidFill>
                  <a:schemeClr val="accent2">
                    <a:lumMod val="75000"/>
                  </a:schemeClr>
                </a:solidFill>
              </a:rPr>
              <a:t>)</a:t>
            </a:r>
          </a:p>
          <a:p>
            <a:pPr marL="342900" lvl="0" indent="-342900" algn="l">
              <a:buFont typeface="Arial" panose="020B0604020202020204" pitchFamily="34" charset="0"/>
              <a:buChar char="•"/>
            </a:pPr>
            <a:r>
              <a:rPr lang="en-US" sz="1600" dirty="0" err="1">
                <a:solidFill>
                  <a:schemeClr val="accent2">
                    <a:lumMod val="75000"/>
                  </a:schemeClr>
                </a:solidFill>
              </a:rPr>
              <a:t>eUSCI_Ax</a:t>
            </a:r>
            <a:r>
              <a:rPr lang="en-US" sz="1600" dirty="0">
                <a:solidFill>
                  <a:schemeClr val="accent2">
                    <a:lumMod val="75000"/>
                  </a:schemeClr>
                </a:solidFill>
              </a:rPr>
              <a:t> IrDA Control (</a:t>
            </a:r>
            <a:r>
              <a:rPr lang="en-US" sz="1600" dirty="0" err="1">
                <a:solidFill>
                  <a:schemeClr val="accent2">
                    <a:lumMod val="75000"/>
                  </a:schemeClr>
                </a:solidFill>
              </a:rPr>
              <a:t>UCAxIRCTL</a:t>
            </a:r>
            <a:r>
              <a:rPr lang="en-US" sz="1600" dirty="0">
                <a:solidFill>
                  <a:schemeClr val="accent2">
                    <a:lumMod val="75000"/>
                  </a:schemeClr>
                </a:solidFill>
              </a:rPr>
              <a:t>)</a:t>
            </a:r>
          </a:p>
          <a:p>
            <a:pPr marL="342900" lvl="0" indent="-342900" algn="l">
              <a:buFont typeface="Arial" panose="020B0604020202020204" pitchFamily="34" charset="0"/>
              <a:buChar char="•"/>
            </a:pPr>
            <a:r>
              <a:rPr lang="en-US" sz="1600" dirty="0" err="1">
                <a:solidFill>
                  <a:schemeClr val="accent2">
                    <a:lumMod val="75000"/>
                  </a:schemeClr>
                </a:solidFill>
              </a:rPr>
              <a:t>eUSCI_Ax</a:t>
            </a:r>
            <a:r>
              <a:rPr lang="en-US" sz="1600" dirty="0">
                <a:solidFill>
                  <a:schemeClr val="accent2">
                    <a:lumMod val="75000"/>
                  </a:schemeClr>
                </a:solidFill>
              </a:rPr>
              <a:t> Interrupt Enable (</a:t>
            </a:r>
            <a:r>
              <a:rPr lang="en-US" sz="1600" dirty="0" err="1">
                <a:solidFill>
                  <a:schemeClr val="accent2">
                    <a:lumMod val="75000"/>
                  </a:schemeClr>
                </a:solidFill>
              </a:rPr>
              <a:t>UCAxIE</a:t>
            </a:r>
            <a:r>
              <a:rPr lang="en-US" sz="1600" dirty="0">
                <a:solidFill>
                  <a:schemeClr val="accent2">
                    <a:lumMod val="75000"/>
                  </a:schemeClr>
                </a:solidFill>
              </a:rPr>
              <a:t>)</a:t>
            </a:r>
          </a:p>
          <a:p>
            <a:pPr marL="342900" lvl="0" indent="-342900" algn="l">
              <a:buFont typeface="Arial" panose="020B0604020202020204" pitchFamily="34" charset="0"/>
              <a:buChar char="•"/>
            </a:pPr>
            <a:r>
              <a:rPr lang="en-US" sz="1600" dirty="0" err="1">
                <a:solidFill>
                  <a:schemeClr val="accent2">
                    <a:lumMod val="75000"/>
                  </a:schemeClr>
                </a:solidFill>
              </a:rPr>
              <a:t>eUSCI_Ax</a:t>
            </a:r>
            <a:r>
              <a:rPr lang="en-US" sz="1600" dirty="0">
                <a:solidFill>
                  <a:schemeClr val="accent2">
                    <a:lumMod val="75000"/>
                  </a:schemeClr>
                </a:solidFill>
              </a:rPr>
              <a:t> Interrupt Flag (</a:t>
            </a:r>
            <a:r>
              <a:rPr lang="en-US" sz="1600" dirty="0" err="1">
                <a:solidFill>
                  <a:schemeClr val="accent2">
                    <a:lumMod val="75000"/>
                  </a:schemeClr>
                </a:solidFill>
              </a:rPr>
              <a:t>UCAxIFG</a:t>
            </a:r>
            <a:r>
              <a:rPr lang="en-US" sz="1600" dirty="0">
                <a:solidFill>
                  <a:schemeClr val="accent2">
                    <a:lumMod val="75000"/>
                  </a:schemeClr>
                </a:solidFill>
              </a:rPr>
              <a:t>)</a:t>
            </a:r>
          </a:p>
          <a:p>
            <a:pPr marL="342900" lvl="0" indent="-342900" algn="l">
              <a:buFont typeface="Arial" panose="020B0604020202020204" pitchFamily="34" charset="0"/>
              <a:buChar char="•"/>
            </a:pPr>
            <a:r>
              <a:rPr lang="en-US" sz="1600" dirty="0" err="1">
                <a:solidFill>
                  <a:schemeClr val="accent2">
                    <a:lumMod val="75000"/>
                  </a:schemeClr>
                </a:solidFill>
              </a:rPr>
              <a:t>eUSCI_Ax</a:t>
            </a:r>
            <a:r>
              <a:rPr lang="en-US" sz="1600" dirty="0">
                <a:solidFill>
                  <a:schemeClr val="accent2">
                    <a:lumMod val="75000"/>
                  </a:schemeClr>
                </a:solidFill>
              </a:rPr>
              <a:t> Interrupt Vector (</a:t>
            </a:r>
            <a:r>
              <a:rPr lang="en-US" sz="1600" dirty="0" err="1">
                <a:solidFill>
                  <a:schemeClr val="accent2">
                    <a:lumMod val="75000"/>
                  </a:schemeClr>
                </a:solidFill>
              </a:rPr>
              <a:t>UCAxIV</a:t>
            </a:r>
            <a:r>
              <a:rPr lang="en-US" sz="1600" dirty="0">
                <a:solidFill>
                  <a:schemeClr val="accent2">
                    <a:lumMod val="75000"/>
                  </a:schemeClr>
                </a:solidFill>
              </a:rPr>
              <a:t>)</a:t>
            </a:r>
          </a:p>
        </p:txBody>
      </p:sp>
    </p:spTree>
    <p:extLst>
      <p:ext uri="{BB962C8B-B14F-4D97-AF65-F5344CB8AC3E}">
        <p14:creationId xmlns:p14="http://schemas.microsoft.com/office/powerpoint/2010/main" val="2852155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7E26F58C-2507-4391-8CE1-0882398F6B6D}"/>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171450" lvl="0" indent="-115888" algn="l">
              <a:buFont typeface="Arial" panose="020B0604020202020204" pitchFamily="34" charset="0"/>
              <a:buChar char="•"/>
            </a:pPr>
            <a:r>
              <a:rPr lang="en-US" sz="1600" dirty="0">
                <a:solidFill>
                  <a:schemeClr val="accent2">
                    <a:lumMod val="75000"/>
                  </a:schemeClr>
                </a:solidFill>
              </a:rPr>
              <a:t>We can start by just looking at </a:t>
            </a:r>
            <a:br>
              <a:rPr lang="en-US" sz="1600" dirty="0">
                <a:solidFill>
                  <a:schemeClr val="accent2">
                    <a:lumMod val="75000"/>
                  </a:schemeClr>
                </a:solidFill>
              </a:rPr>
            </a:br>
            <a:r>
              <a:rPr lang="en-US" sz="1600" dirty="0">
                <a:solidFill>
                  <a:schemeClr val="accent2">
                    <a:lumMod val="75000"/>
                  </a:schemeClr>
                </a:solidFill>
              </a:rPr>
              <a:t>the bare minimum to get the </a:t>
            </a:r>
            <a:br>
              <a:rPr lang="en-US" sz="1600" dirty="0">
                <a:solidFill>
                  <a:schemeClr val="accent2">
                    <a:lumMod val="75000"/>
                  </a:schemeClr>
                </a:solidFill>
              </a:rPr>
            </a:br>
            <a:r>
              <a:rPr lang="en-US" sz="1600" dirty="0">
                <a:solidFill>
                  <a:schemeClr val="accent2">
                    <a:lumMod val="75000"/>
                  </a:schemeClr>
                </a:solidFill>
              </a:rPr>
              <a:t>UART setup.</a:t>
            </a:r>
          </a:p>
        </p:txBody>
      </p:sp>
      <p:pic>
        <p:nvPicPr>
          <p:cNvPr id="9" name="Picture 8">
            <a:extLst>
              <a:ext uri="{FF2B5EF4-FFF2-40B4-BE49-F238E27FC236}">
                <a16:creationId xmlns:a16="http://schemas.microsoft.com/office/drawing/2014/main" id="{802AA50F-644D-4B33-B5B0-5F5E5A73EAFF}"/>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3431540" y="929036"/>
            <a:ext cx="3197860" cy="3760470"/>
          </a:xfrm>
          <a:prstGeom prst="rect">
            <a:avLst/>
          </a:prstGeom>
          <a:noFill/>
          <a:ln>
            <a:noFill/>
          </a:ln>
        </p:spPr>
      </p:pic>
    </p:spTree>
    <p:extLst>
      <p:ext uri="{BB962C8B-B14F-4D97-AF65-F5344CB8AC3E}">
        <p14:creationId xmlns:p14="http://schemas.microsoft.com/office/powerpoint/2010/main" val="501468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457D9AB9-75F9-43ED-9A54-C8BB3539F6FC}"/>
              </a:ext>
            </a:extLst>
          </p:cNvPr>
          <p:cNvSpPr txBox="1">
            <a:spLocks/>
          </p:cNvSpPr>
          <p:nvPr/>
        </p:nvSpPr>
        <p:spPr>
          <a:xfrm>
            <a:off x="190500" y="484467"/>
            <a:ext cx="6667500" cy="329249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Serial Communications on MCU’s</a:t>
            </a:r>
            <a:br>
              <a:rPr lang="en-US" sz="1600" b="1" dirty="0">
                <a:solidFill>
                  <a:schemeClr val="accent2"/>
                </a:solidFill>
                <a:latin typeface="Arial" panose="020B0604020202020204" pitchFamily="34" charset="0"/>
                <a:cs typeface="Arial" panose="020B0604020202020204" pitchFamily="34" charset="0"/>
              </a:rPr>
            </a:br>
            <a:br>
              <a:rPr lang="en-US" sz="1600" b="1" dirty="0">
                <a:solidFill>
                  <a:schemeClr val="accent2"/>
                </a:solidFill>
                <a:latin typeface="Arial" panose="020B0604020202020204" pitchFamily="34" charset="0"/>
                <a:cs typeface="Arial" panose="020B0604020202020204" pitchFamily="34" charset="0"/>
              </a:rPr>
            </a:br>
            <a:endParaRPr lang="en-US" sz="1600"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656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7E26F58C-2507-4391-8CE1-0882398F6B6D}"/>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171450" lvl="0" indent="-115888" algn="l">
              <a:buFont typeface="Arial" panose="020B0604020202020204" pitchFamily="34" charset="0"/>
              <a:buChar char="•"/>
            </a:pPr>
            <a:r>
              <a:rPr lang="en-US" sz="1600" dirty="0">
                <a:solidFill>
                  <a:schemeClr val="accent2">
                    <a:lumMod val="75000"/>
                  </a:schemeClr>
                </a:solidFill>
              </a:rPr>
              <a:t>We can start by just looking at </a:t>
            </a:r>
            <a:br>
              <a:rPr lang="en-US" sz="1600" dirty="0">
                <a:solidFill>
                  <a:schemeClr val="accent2">
                    <a:lumMod val="75000"/>
                  </a:schemeClr>
                </a:solidFill>
              </a:rPr>
            </a:br>
            <a:r>
              <a:rPr lang="en-US" sz="1600" dirty="0">
                <a:solidFill>
                  <a:schemeClr val="accent2">
                    <a:lumMod val="75000"/>
                  </a:schemeClr>
                </a:solidFill>
              </a:rPr>
              <a:t>the bare minimum to get the </a:t>
            </a:r>
            <a:br>
              <a:rPr lang="en-US" sz="1600" dirty="0">
                <a:solidFill>
                  <a:schemeClr val="accent2">
                    <a:lumMod val="75000"/>
                  </a:schemeClr>
                </a:solidFill>
              </a:rPr>
            </a:br>
            <a:r>
              <a:rPr lang="en-US" sz="1600" dirty="0">
                <a:solidFill>
                  <a:schemeClr val="accent2">
                    <a:lumMod val="75000"/>
                  </a:schemeClr>
                </a:solidFill>
              </a:rPr>
              <a:t>UART setup.</a:t>
            </a:r>
            <a:br>
              <a:rPr lang="en-US" sz="1600" dirty="0">
                <a:solidFill>
                  <a:schemeClr val="accent2">
                    <a:lumMod val="75000"/>
                  </a:schemeClr>
                </a:solidFill>
              </a:rPr>
            </a:br>
            <a:endParaRPr lang="en-US" sz="1600" dirty="0">
              <a:solidFill>
                <a:schemeClr val="accent2">
                  <a:lumMod val="75000"/>
                </a:schemeClr>
              </a:solidFill>
            </a:endParaRPr>
          </a:p>
          <a:p>
            <a:pPr marL="171450" lvl="0" indent="-115888" algn="l">
              <a:buFont typeface="Arial" panose="020B0604020202020204" pitchFamily="34" charset="0"/>
              <a:buChar char="•"/>
            </a:pPr>
            <a:r>
              <a:rPr lang="en-US" sz="1600" dirty="0">
                <a:solidFill>
                  <a:schemeClr val="accent2">
                    <a:lumMod val="75000"/>
                  </a:schemeClr>
                </a:solidFill>
              </a:rPr>
              <a:t>The UCAxCTLW0 register has a </a:t>
            </a:r>
            <a:br>
              <a:rPr lang="en-US" sz="1600" dirty="0">
                <a:solidFill>
                  <a:schemeClr val="accent2">
                    <a:lumMod val="75000"/>
                  </a:schemeClr>
                </a:solidFill>
              </a:rPr>
            </a:br>
            <a:r>
              <a:rPr lang="en-US" sz="1600" dirty="0">
                <a:solidFill>
                  <a:schemeClr val="accent2">
                    <a:lumMod val="75000"/>
                  </a:schemeClr>
                </a:solidFill>
              </a:rPr>
              <a:t>LOT of our settings.</a:t>
            </a:r>
            <a:br>
              <a:rPr lang="en-US" sz="1600" dirty="0">
                <a:solidFill>
                  <a:schemeClr val="accent2">
                    <a:lumMod val="75000"/>
                  </a:schemeClr>
                </a:solidFill>
              </a:rPr>
            </a:br>
            <a:endParaRPr lang="en-US" sz="1600" dirty="0">
              <a:solidFill>
                <a:schemeClr val="accent2">
                  <a:lumMod val="75000"/>
                </a:schemeClr>
              </a:solidFill>
            </a:endParaRPr>
          </a:p>
        </p:txBody>
      </p:sp>
      <p:pic>
        <p:nvPicPr>
          <p:cNvPr id="9" name="Picture 8">
            <a:extLst>
              <a:ext uri="{FF2B5EF4-FFF2-40B4-BE49-F238E27FC236}">
                <a16:creationId xmlns:a16="http://schemas.microsoft.com/office/drawing/2014/main" id="{802AA50F-644D-4B33-B5B0-5F5E5A73EAFF}"/>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3431540" y="929036"/>
            <a:ext cx="3197860" cy="3760470"/>
          </a:xfrm>
          <a:prstGeom prst="rect">
            <a:avLst/>
          </a:prstGeom>
          <a:noFill/>
          <a:ln>
            <a:noFill/>
          </a:ln>
        </p:spPr>
      </p:pic>
    </p:spTree>
    <p:extLst>
      <p:ext uri="{BB962C8B-B14F-4D97-AF65-F5344CB8AC3E}">
        <p14:creationId xmlns:p14="http://schemas.microsoft.com/office/powerpoint/2010/main" val="3150927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7E26F58C-2507-4391-8CE1-0882398F6B6D}"/>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171450" lvl="0" indent="-115888" algn="l">
              <a:buFont typeface="Arial" panose="020B0604020202020204" pitchFamily="34" charset="0"/>
              <a:buChar char="•"/>
            </a:pPr>
            <a:r>
              <a:rPr lang="en-US" sz="1600" dirty="0">
                <a:solidFill>
                  <a:schemeClr val="accent2">
                    <a:lumMod val="75000"/>
                  </a:schemeClr>
                </a:solidFill>
              </a:rPr>
              <a:t>We can start by just looking at </a:t>
            </a:r>
            <a:br>
              <a:rPr lang="en-US" sz="1600" dirty="0">
                <a:solidFill>
                  <a:schemeClr val="accent2">
                    <a:lumMod val="75000"/>
                  </a:schemeClr>
                </a:solidFill>
              </a:rPr>
            </a:br>
            <a:r>
              <a:rPr lang="en-US" sz="1600" dirty="0">
                <a:solidFill>
                  <a:schemeClr val="accent2">
                    <a:lumMod val="75000"/>
                  </a:schemeClr>
                </a:solidFill>
              </a:rPr>
              <a:t>the bare minimum to get the </a:t>
            </a:r>
            <a:br>
              <a:rPr lang="en-US" sz="1600" dirty="0">
                <a:solidFill>
                  <a:schemeClr val="accent2">
                    <a:lumMod val="75000"/>
                  </a:schemeClr>
                </a:solidFill>
              </a:rPr>
            </a:br>
            <a:r>
              <a:rPr lang="en-US" sz="1600" dirty="0">
                <a:solidFill>
                  <a:schemeClr val="accent2">
                    <a:lumMod val="75000"/>
                  </a:schemeClr>
                </a:solidFill>
              </a:rPr>
              <a:t>UART setup.</a:t>
            </a:r>
            <a:br>
              <a:rPr lang="en-US" sz="1600" dirty="0">
                <a:solidFill>
                  <a:schemeClr val="accent2">
                    <a:lumMod val="75000"/>
                  </a:schemeClr>
                </a:solidFill>
              </a:rPr>
            </a:br>
            <a:endParaRPr lang="en-US" sz="1600" dirty="0">
              <a:solidFill>
                <a:schemeClr val="accent2">
                  <a:lumMod val="75000"/>
                </a:schemeClr>
              </a:solidFill>
            </a:endParaRPr>
          </a:p>
          <a:p>
            <a:pPr marL="171450" lvl="0" indent="-115888" algn="l">
              <a:buFont typeface="Arial" panose="020B0604020202020204" pitchFamily="34" charset="0"/>
              <a:buChar char="•"/>
            </a:pPr>
            <a:r>
              <a:rPr lang="en-US" sz="1600" dirty="0">
                <a:solidFill>
                  <a:schemeClr val="accent2">
                    <a:lumMod val="75000"/>
                  </a:schemeClr>
                </a:solidFill>
              </a:rPr>
              <a:t>The UCAxCTLW0 register has a </a:t>
            </a:r>
            <a:br>
              <a:rPr lang="en-US" sz="1600" dirty="0">
                <a:solidFill>
                  <a:schemeClr val="accent2">
                    <a:lumMod val="75000"/>
                  </a:schemeClr>
                </a:solidFill>
              </a:rPr>
            </a:br>
            <a:r>
              <a:rPr lang="en-US" sz="1600" dirty="0">
                <a:solidFill>
                  <a:schemeClr val="accent2">
                    <a:lumMod val="75000"/>
                  </a:schemeClr>
                </a:solidFill>
              </a:rPr>
              <a:t>LOT of our settings.</a:t>
            </a:r>
            <a:br>
              <a:rPr lang="en-US" sz="1600" dirty="0">
                <a:solidFill>
                  <a:schemeClr val="accent2">
                    <a:lumMod val="75000"/>
                  </a:schemeClr>
                </a:solidFill>
              </a:rPr>
            </a:br>
            <a:endParaRPr lang="en-US" sz="1600" dirty="0">
              <a:solidFill>
                <a:schemeClr val="accent2">
                  <a:lumMod val="75000"/>
                </a:schemeClr>
              </a:solidFill>
            </a:endParaRPr>
          </a:p>
          <a:p>
            <a:pPr marL="171450" lvl="0" indent="-115888" algn="l">
              <a:buFont typeface="Arial" panose="020B0604020202020204" pitchFamily="34" charset="0"/>
              <a:buChar char="•"/>
            </a:pPr>
            <a:r>
              <a:rPr lang="en-US" sz="1600" dirty="0">
                <a:solidFill>
                  <a:schemeClr val="accent2">
                    <a:lumMod val="75000"/>
                  </a:schemeClr>
                </a:solidFill>
              </a:rPr>
              <a:t>First, let’s consider what the </a:t>
            </a:r>
            <a:br>
              <a:rPr lang="en-US" sz="1600" dirty="0">
                <a:solidFill>
                  <a:schemeClr val="accent2">
                    <a:lumMod val="75000"/>
                  </a:schemeClr>
                </a:solidFill>
              </a:rPr>
            </a:br>
            <a:r>
              <a:rPr lang="en-US" sz="1600" dirty="0">
                <a:solidFill>
                  <a:schemeClr val="accent2">
                    <a:lumMod val="75000"/>
                  </a:schemeClr>
                </a:solidFill>
              </a:rPr>
              <a:t>default settings out of reset are:</a:t>
            </a:r>
          </a:p>
        </p:txBody>
      </p:sp>
      <p:pic>
        <p:nvPicPr>
          <p:cNvPr id="9" name="Picture 8">
            <a:extLst>
              <a:ext uri="{FF2B5EF4-FFF2-40B4-BE49-F238E27FC236}">
                <a16:creationId xmlns:a16="http://schemas.microsoft.com/office/drawing/2014/main" id="{802AA50F-644D-4B33-B5B0-5F5E5A73EAFF}"/>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3431540" y="929036"/>
            <a:ext cx="3197860" cy="3760470"/>
          </a:xfrm>
          <a:prstGeom prst="rect">
            <a:avLst/>
          </a:prstGeom>
          <a:noFill/>
          <a:ln>
            <a:noFill/>
          </a:ln>
        </p:spPr>
      </p:pic>
    </p:spTree>
    <p:extLst>
      <p:ext uri="{BB962C8B-B14F-4D97-AF65-F5344CB8AC3E}">
        <p14:creationId xmlns:p14="http://schemas.microsoft.com/office/powerpoint/2010/main" val="3933304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7E26F58C-2507-4391-8CE1-0882398F6B6D}"/>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171450" lvl="0" indent="-115888" algn="l">
              <a:buFont typeface="Arial" panose="020B0604020202020204" pitchFamily="34" charset="0"/>
              <a:buChar char="•"/>
            </a:pPr>
            <a:r>
              <a:rPr lang="en-US" sz="1600" dirty="0">
                <a:solidFill>
                  <a:schemeClr val="accent2">
                    <a:lumMod val="75000"/>
                  </a:schemeClr>
                </a:solidFill>
              </a:rPr>
              <a:t>We can start by just looking at </a:t>
            </a:r>
            <a:br>
              <a:rPr lang="en-US" sz="1600" dirty="0">
                <a:solidFill>
                  <a:schemeClr val="accent2">
                    <a:lumMod val="75000"/>
                  </a:schemeClr>
                </a:solidFill>
              </a:rPr>
            </a:br>
            <a:r>
              <a:rPr lang="en-US" sz="1600" dirty="0">
                <a:solidFill>
                  <a:schemeClr val="accent2">
                    <a:lumMod val="75000"/>
                  </a:schemeClr>
                </a:solidFill>
              </a:rPr>
              <a:t>the bare minimum to get the </a:t>
            </a:r>
            <a:br>
              <a:rPr lang="en-US" sz="1600" dirty="0">
                <a:solidFill>
                  <a:schemeClr val="accent2">
                    <a:lumMod val="75000"/>
                  </a:schemeClr>
                </a:solidFill>
              </a:rPr>
            </a:br>
            <a:r>
              <a:rPr lang="en-US" sz="1600" dirty="0">
                <a:solidFill>
                  <a:schemeClr val="accent2">
                    <a:lumMod val="75000"/>
                  </a:schemeClr>
                </a:solidFill>
              </a:rPr>
              <a:t>UART setup.</a:t>
            </a:r>
            <a:br>
              <a:rPr lang="en-US" sz="1600" dirty="0">
                <a:solidFill>
                  <a:schemeClr val="accent2">
                    <a:lumMod val="75000"/>
                  </a:schemeClr>
                </a:solidFill>
              </a:rPr>
            </a:br>
            <a:endParaRPr lang="en-US" sz="1600" dirty="0">
              <a:solidFill>
                <a:schemeClr val="accent2">
                  <a:lumMod val="75000"/>
                </a:schemeClr>
              </a:solidFill>
            </a:endParaRPr>
          </a:p>
          <a:p>
            <a:pPr marL="171450" lvl="0" indent="-115888" algn="l">
              <a:buFont typeface="Arial" panose="020B0604020202020204" pitchFamily="34" charset="0"/>
              <a:buChar char="•"/>
            </a:pPr>
            <a:r>
              <a:rPr lang="en-US" sz="1600" dirty="0">
                <a:solidFill>
                  <a:schemeClr val="accent2">
                    <a:lumMod val="75000"/>
                  </a:schemeClr>
                </a:solidFill>
              </a:rPr>
              <a:t>The UCAxCTLW0 register has a </a:t>
            </a:r>
            <a:br>
              <a:rPr lang="en-US" sz="1600" dirty="0">
                <a:solidFill>
                  <a:schemeClr val="accent2">
                    <a:lumMod val="75000"/>
                  </a:schemeClr>
                </a:solidFill>
              </a:rPr>
            </a:br>
            <a:r>
              <a:rPr lang="en-US" sz="1600" dirty="0">
                <a:solidFill>
                  <a:schemeClr val="accent2">
                    <a:lumMod val="75000"/>
                  </a:schemeClr>
                </a:solidFill>
              </a:rPr>
              <a:t>LOT of our settings.</a:t>
            </a:r>
            <a:br>
              <a:rPr lang="en-US" sz="1600" dirty="0">
                <a:solidFill>
                  <a:schemeClr val="accent2">
                    <a:lumMod val="75000"/>
                  </a:schemeClr>
                </a:solidFill>
              </a:rPr>
            </a:br>
            <a:endParaRPr lang="en-US" sz="1600" dirty="0">
              <a:solidFill>
                <a:schemeClr val="accent2">
                  <a:lumMod val="75000"/>
                </a:schemeClr>
              </a:solidFill>
            </a:endParaRPr>
          </a:p>
          <a:p>
            <a:pPr marL="171450" lvl="0" indent="-115888" algn="l">
              <a:buFont typeface="Arial" panose="020B0604020202020204" pitchFamily="34" charset="0"/>
              <a:buChar char="•"/>
            </a:pPr>
            <a:r>
              <a:rPr lang="en-US" sz="1600" dirty="0">
                <a:solidFill>
                  <a:schemeClr val="accent2">
                    <a:lumMod val="75000"/>
                  </a:schemeClr>
                </a:solidFill>
              </a:rPr>
              <a:t>First, let’s consider what the </a:t>
            </a:r>
            <a:br>
              <a:rPr lang="en-US" sz="1600" dirty="0">
                <a:solidFill>
                  <a:schemeClr val="accent2">
                    <a:lumMod val="75000"/>
                  </a:schemeClr>
                </a:solidFill>
              </a:rPr>
            </a:br>
            <a:r>
              <a:rPr lang="en-US" sz="1600" dirty="0">
                <a:solidFill>
                  <a:schemeClr val="accent2">
                    <a:lumMod val="75000"/>
                  </a:schemeClr>
                </a:solidFill>
              </a:rPr>
              <a:t>default settings out of reset are:</a:t>
            </a:r>
            <a:br>
              <a:rPr lang="en-US" sz="1600" dirty="0">
                <a:solidFill>
                  <a:schemeClr val="accent2">
                    <a:lumMod val="75000"/>
                  </a:schemeClr>
                </a:solidFill>
              </a:rPr>
            </a:br>
            <a:br>
              <a:rPr lang="en-US" sz="1600" dirty="0">
                <a:solidFill>
                  <a:schemeClr val="accent2">
                    <a:lumMod val="75000"/>
                  </a:schemeClr>
                </a:solidFill>
              </a:rPr>
            </a:br>
            <a:r>
              <a:rPr lang="en-US" sz="1600" dirty="0">
                <a:solidFill>
                  <a:schemeClr val="accent2">
                    <a:lumMod val="75000"/>
                  </a:schemeClr>
                </a:solidFill>
              </a:rPr>
              <a:t>   - We’re by default in UART mode.</a:t>
            </a:r>
          </a:p>
        </p:txBody>
      </p:sp>
      <p:pic>
        <p:nvPicPr>
          <p:cNvPr id="9" name="Picture 8">
            <a:extLst>
              <a:ext uri="{FF2B5EF4-FFF2-40B4-BE49-F238E27FC236}">
                <a16:creationId xmlns:a16="http://schemas.microsoft.com/office/drawing/2014/main" id="{802AA50F-644D-4B33-B5B0-5F5E5A73EAFF}"/>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3431540" y="929036"/>
            <a:ext cx="3197860" cy="3760470"/>
          </a:xfrm>
          <a:prstGeom prst="rect">
            <a:avLst/>
          </a:prstGeom>
          <a:noFill/>
          <a:ln>
            <a:noFill/>
          </a:ln>
        </p:spPr>
      </p:pic>
      <p:cxnSp>
        <p:nvCxnSpPr>
          <p:cNvPr id="17" name="Straight Arrow Connector 16">
            <a:extLst>
              <a:ext uri="{FF2B5EF4-FFF2-40B4-BE49-F238E27FC236}">
                <a16:creationId xmlns:a16="http://schemas.microsoft.com/office/drawing/2014/main" id="{90D57A24-2096-49B0-B17F-4A32F5AED126}"/>
              </a:ext>
            </a:extLst>
          </p:cNvPr>
          <p:cNvCxnSpPr>
            <a:cxnSpLocks/>
          </p:cNvCxnSpPr>
          <p:nvPr/>
        </p:nvCxnSpPr>
        <p:spPr>
          <a:xfrm>
            <a:off x="3346476" y="3034594"/>
            <a:ext cx="225755" cy="0"/>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AA8A141-4681-4D4E-AD6A-EEC110054006}"/>
              </a:ext>
            </a:extLst>
          </p:cNvPr>
          <p:cNvCxnSpPr>
            <a:cxnSpLocks/>
          </p:cNvCxnSpPr>
          <p:nvPr/>
        </p:nvCxnSpPr>
        <p:spPr>
          <a:xfrm>
            <a:off x="3346476" y="3249083"/>
            <a:ext cx="225755" cy="0"/>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9926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7E26F58C-2507-4391-8CE1-0882398F6B6D}"/>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171450" lvl="0" indent="-115888" algn="l">
              <a:buFont typeface="Arial" panose="020B0604020202020204" pitchFamily="34" charset="0"/>
              <a:buChar char="•"/>
            </a:pPr>
            <a:r>
              <a:rPr lang="en-US" sz="1600" dirty="0">
                <a:solidFill>
                  <a:schemeClr val="accent2">
                    <a:lumMod val="75000"/>
                  </a:schemeClr>
                </a:solidFill>
              </a:rPr>
              <a:t>We can start by just looking at </a:t>
            </a:r>
            <a:br>
              <a:rPr lang="en-US" sz="1600" dirty="0">
                <a:solidFill>
                  <a:schemeClr val="accent2">
                    <a:lumMod val="75000"/>
                  </a:schemeClr>
                </a:solidFill>
              </a:rPr>
            </a:br>
            <a:r>
              <a:rPr lang="en-US" sz="1600" dirty="0">
                <a:solidFill>
                  <a:schemeClr val="accent2">
                    <a:lumMod val="75000"/>
                  </a:schemeClr>
                </a:solidFill>
              </a:rPr>
              <a:t>the bare minimum to get the </a:t>
            </a:r>
            <a:br>
              <a:rPr lang="en-US" sz="1600" dirty="0">
                <a:solidFill>
                  <a:schemeClr val="accent2">
                    <a:lumMod val="75000"/>
                  </a:schemeClr>
                </a:solidFill>
              </a:rPr>
            </a:br>
            <a:r>
              <a:rPr lang="en-US" sz="1600" dirty="0">
                <a:solidFill>
                  <a:schemeClr val="accent2">
                    <a:lumMod val="75000"/>
                  </a:schemeClr>
                </a:solidFill>
              </a:rPr>
              <a:t>UART setup.</a:t>
            </a:r>
            <a:br>
              <a:rPr lang="en-US" sz="1600" dirty="0">
                <a:solidFill>
                  <a:schemeClr val="accent2">
                    <a:lumMod val="75000"/>
                  </a:schemeClr>
                </a:solidFill>
              </a:rPr>
            </a:br>
            <a:endParaRPr lang="en-US" sz="1600" dirty="0">
              <a:solidFill>
                <a:schemeClr val="accent2">
                  <a:lumMod val="75000"/>
                </a:schemeClr>
              </a:solidFill>
            </a:endParaRPr>
          </a:p>
          <a:p>
            <a:pPr marL="171450" lvl="0" indent="-115888" algn="l">
              <a:buFont typeface="Arial" panose="020B0604020202020204" pitchFamily="34" charset="0"/>
              <a:buChar char="•"/>
            </a:pPr>
            <a:r>
              <a:rPr lang="en-US" sz="1600" dirty="0">
                <a:solidFill>
                  <a:schemeClr val="accent2">
                    <a:lumMod val="75000"/>
                  </a:schemeClr>
                </a:solidFill>
              </a:rPr>
              <a:t>The UCAxCTLW0 register has a </a:t>
            </a:r>
            <a:br>
              <a:rPr lang="en-US" sz="1600" dirty="0">
                <a:solidFill>
                  <a:schemeClr val="accent2">
                    <a:lumMod val="75000"/>
                  </a:schemeClr>
                </a:solidFill>
              </a:rPr>
            </a:br>
            <a:r>
              <a:rPr lang="en-US" sz="1600" dirty="0">
                <a:solidFill>
                  <a:schemeClr val="accent2">
                    <a:lumMod val="75000"/>
                  </a:schemeClr>
                </a:solidFill>
              </a:rPr>
              <a:t>LOT of our settings.</a:t>
            </a:r>
            <a:br>
              <a:rPr lang="en-US" sz="1600" dirty="0">
                <a:solidFill>
                  <a:schemeClr val="accent2">
                    <a:lumMod val="75000"/>
                  </a:schemeClr>
                </a:solidFill>
              </a:rPr>
            </a:br>
            <a:endParaRPr lang="en-US" sz="1600" dirty="0">
              <a:solidFill>
                <a:schemeClr val="accent2">
                  <a:lumMod val="75000"/>
                </a:schemeClr>
              </a:solidFill>
            </a:endParaRPr>
          </a:p>
          <a:p>
            <a:pPr marL="171450" lvl="0" indent="-115888" algn="l">
              <a:buFont typeface="Arial" panose="020B0604020202020204" pitchFamily="34" charset="0"/>
              <a:buChar char="•"/>
            </a:pPr>
            <a:r>
              <a:rPr lang="en-US" sz="1600" dirty="0">
                <a:solidFill>
                  <a:schemeClr val="accent2">
                    <a:lumMod val="75000"/>
                  </a:schemeClr>
                </a:solidFill>
              </a:rPr>
              <a:t>First, let’s consider what the </a:t>
            </a:r>
            <a:br>
              <a:rPr lang="en-US" sz="1600" dirty="0">
                <a:solidFill>
                  <a:schemeClr val="accent2">
                    <a:lumMod val="75000"/>
                  </a:schemeClr>
                </a:solidFill>
              </a:rPr>
            </a:br>
            <a:r>
              <a:rPr lang="en-US" sz="1600" dirty="0">
                <a:solidFill>
                  <a:schemeClr val="accent2">
                    <a:lumMod val="75000"/>
                  </a:schemeClr>
                </a:solidFill>
              </a:rPr>
              <a:t>default settings out of reset are:</a:t>
            </a:r>
            <a:br>
              <a:rPr lang="en-US" sz="1600" dirty="0">
                <a:solidFill>
                  <a:schemeClr val="accent2">
                    <a:lumMod val="75000"/>
                  </a:schemeClr>
                </a:solidFill>
              </a:rPr>
            </a:br>
            <a:br>
              <a:rPr lang="en-US" sz="1600" dirty="0">
                <a:solidFill>
                  <a:schemeClr val="accent2">
                    <a:lumMod val="75000"/>
                  </a:schemeClr>
                </a:solidFill>
              </a:rPr>
            </a:br>
            <a:r>
              <a:rPr lang="en-US" sz="1600" dirty="0">
                <a:solidFill>
                  <a:schemeClr val="accent2">
                    <a:lumMod val="75000"/>
                  </a:schemeClr>
                </a:solidFill>
              </a:rPr>
              <a:t>   - We also have standard framing</a:t>
            </a:r>
            <a:br>
              <a:rPr lang="en-US" sz="1600" dirty="0">
                <a:solidFill>
                  <a:schemeClr val="accent2">
                    <a:lumMod val="75000"/>
                  </a:schemeClr>
                </a:solidFill>
              </a:rPr>
            </a:br>
            <a:r>
              <a:rPr lang="en-US" sz="1600" dirty="0">
                <a:solidFill>
                  <a:schemeClr val="accent2">
                    <a:lumMod val="75000"/>
                  </a:schemeClr>
                </a:solidFill>
              </a:rPr>
              <a:t>      options.</a:t>
            </a:r>
          </a:p>
        </p:txBody>
      </p:sp>
      <p:pic>
        <p:nvPicPr>
          <p:cNvPr id="9" name="Picture 8">
            <a:extLst>
              <a:ext uri="{FF2B5EF4-FFF2-40B4-BE49-F238E27FC236}">
                <a16:creationId xmlns:a16="http://schemas.microsoft.com/office/drawing/2014/main" id="{802AA50F-644D-4B33-B5B0-5F5E5A73EAFF}"/>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3431540" y="929036"/>
            <a:ext cx="3197860" cy="3760470"/>
          </a:xfrm>
          <a:prstGeom prst="rect">
            <a:avLst/>
          </a:prstGeom>
          <a:noFill/>
          <a:ln>
            <a:noFill/>
          </a:ln>
        </p:spPr>
      </p:pic>
      <p:cxnSp>
        <p:nvCxnSpPr>
          <p:cNvPr id="17" name="Straight Arrow Connector 16">
            <a:extLst>
              <a:ext uri="{FF2B5EF4-FFF2-40B4-BE49-F238E27FC236}">
                <a16:creationId xmlns:a16="http://schemas.microsoft.com/office/drawing/2014/main" id="{90D57A24-2096-49B0-B17F-4A32F5AED126}"/>
              </a:ext>
            </a:extLst>
          </p:cNvPr>
          <p:cNvCxnSpPr>
            <a:cxnSpLocks/>
          </p:cNvCxnSpPr>
          <p:nvPr/>
        </p:nvCxnSpPr>
        <p:spPr>
          <a:xfrm>
            <a:off x="3346476" y="2331861"/>
            <a:ext cx="225755" cy="0"/>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10D6FCC-98CE-433A-B224-C3E8E4E579DF}"/>
              </a:ext>
            </a:extLst>
          </p:cNvPr>
          <p:cNvCxnSpPr>
            <a:cxnSpLocks/>
          </p:cNvCxnSpPr>
          <p:nvPr/>
        </p:nvCxnSpPr>
        <p:spPr>
          <a:xfrm>
            <a:off x="3346476" y="2458861"/>
            <a:ext cx="225755" cy="0"/>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AE87A05-7E77-4639-82EE-BFFB67476092}"/>
              </a:ext>
            </a:extLst>
          </p:cNvPr>
          <p:cNvCxnSpPr>
            <a:cxnSpLocks/>
          </p:cNvCxnSpPr>
          <p:nvPr/>
        </p:nvCxnSpPr>
        <p:spPr>
          <a:xfrm>
            <a:off x="3346476" y="2571750"/>
            <a:ext cx="225755" cy="0"/>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611E64A-DB49-4870-AAE6-663EE31F5F2B}"/>
              </a:ext>
            </a:extLst>
          </p:cNvPr>
          <p:cNvCxnSpPr>
            <a:cxnSpLocks/>
          </p:cNvCxnSpPr>
          <p:nvPr/>
        </p:nvCxnSpPr>
        <p:spPr>
          <a:xfrm>
            <a:off x="3346476" y="2691695"/>
            <a:ext cx="225755" cy="0"/>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DF4B1C9-90BD-4BBF-B971-19329BADD0FC}"/>
              </a:ext>
            </a:extLst>
          </p:cNvPr>
          <p:cNvCxnSpPr>
            <a:cxnSpLocks/>
          </p:cNvCxnSpPr>
          <p:nvPr/>
        </p:nvCxnSpPr>
        <p:spPr>
          <a:xfrm>
            <a:off x="3346476" y="2827161"/>
            <a:ext cx="225755" cy="0"/>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7117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7E26F58C-2507-4391-8CE1-0882398F6B6D}"/>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171450" lvl="0" indent="-115888" algn="l">
              <a:buFont typeface="Arial" panose="020B0604020202020204" pitchFamily="34" charset="0"/>
              <a:buChar char="•"/>
            </a:pPr>
            <a:r>
              <a:rPr lang="en-US" sz="1600" dirty="0">
                <a:solidFill>
                  <a:schemeClr val="accent2">
                    <a:lumMod val="75000"/>
                  </a:schemeClr>
                </a:solidFill>
              </a:rPr>
              <a:t>We can start by just looking at </a:t>
            </a:r>
            <a:br>
              <a:rPr lang="en-US" sz="1600" dirty="0">
                <a:solidFill>
                  <a:schemeClr val="accent2">
                    <a:lumMod val="75000"/>
                  </a:schemeClr>
                </a:solidFill>
              </a:rPr>
            </a:br>
            <a:r>
              <a:rPr lang="en-US" sz="1600" dirty="0">
                <a:solidFill>
                  <a:schemeClr val="accent2">
                    <a:lumMod val="75000"/>
                  </a:schemeClr>
                </a:solidFill>
              </a:rPr>
              <a:t>the bare minimum to get the </a:t>
            </a:r>
            <a:br>
              <a:rPr lang="en-US" sz="1600" dirty="0">
                <a:solidFill>
                  <a:schemeClr val="accent2">
                    <a:lumMod val="75000"/>
                  </a:schemeClr>
                </a:solidFill>
              </a:rPr>
            </a:br>
            <a:r>
              <a:rPr lang="en-US" sz="1600" dirty="0">
                <a:solidFill>
                  <a:schemeClr val="accent2">
                    <a:lumMod val="75000"/>
                  </a:schemeClr>
                </a:solidFill>
              </a:rPr>
              <a:t>UART setup.</a:t>
            </a:r>
            <a:br>
              <a:rPr lang="en-US" sz="1600" dirty="0">
                <a:solidFill>
                  <a:schemeClr val="accent2">
                    <a:lumMod val="75000"/>
                  </a:schemeClr>
                </a:solidFill>
              </a:rPr>
            </a:br>
            <a:endParaRPr lang="en-US" sz="1600" dirty="0">
              <a:solidFill>
                <a:schemeClr val="accent2">
                  <a:lumMod val="75000"/>
                </a:schemeClr>
              </a:solidFill>
            </a:endParaRPr>
          </a:p>
          <a:p>
            <a:pPr marL="171450" lvl="0" indent="-115888" algn="l">
              <a:buFont typeface="Arial" panose="020B0604020202020204" pitchFamily="34" charset="0"/>
              <a:buChar char="•"/>
            </a:pPr>
            <a:r>
              <a:rPr lang="en-US" sz="1600" dirty="0">
                <a:solidFill>
                  <a:schemeClr val="accent2">
                    <a:lumMod val="75000"/>
                  </a:schemeClr>
                </a:solidFill>
              </a:rPr>
              <a:t>The UCAxCTLW0 register has a </a:t>
            </a:r>
            <a:br>
              <a:rPr lang="en-US" sz="1600" dirty="0">
                <a:solidFill>
                  <a:schemeClr val="accent2">
                    <a:lumMod val="75000"/>
                  </a:schemeClr>
                </a:solidFill>
              </a:rPr>
            </a:br>
            <a:r>
              <a:rPr lang="en-US" sz="1600" dirty="0">
                <a:solidFill>
                  <a:schemeClr val="accent2">
                    <a:lumMod val="75000"/>
                  </a:schemeClr>
                </a:solidFill>
              </a:rPr>
              <a:t>LOT of our settings.</a:t>
            </a:r>
            <a:br>
              <a:rPr lang="en-US" sz="1600" dirty="0">
                <a:solidFill>
                  <a:schemeClr val="accent2">
                    <a:lumMod val="75000"/>
                  </a:schemeClr>
                </a:solidFill>
              </a:rPr>
            </a:br>
            <a:endParaRPr lang="en-US" sz="1600" dirty="0">
              <a:solidFill>
                <a:schemeClr val="accent2">
                  <a:lumMod val="75000"/>
                </a:schemeClr>
              </a:solidFill>
            </a:endParaRPr>
          </a:p>
          <a:p>
            <a:pPr marL="171450" lvl="0" indent="-115888" algn="l">
              <a:buFont typeface="Arial" panose="020B0604020202020204" pitchFamily="34" charset="0"/>
              <a:buChar char="•"/>
            </a:pPr>
            <a:r>
              <a:rPr lang="en-US" sz="1600" dirty="0">
                <a:solidFill>
                  <a:schemeClr val="accent2">
                    <a:lumMod val="75000"/>
                  </a:schemeClr>
                </a:solidFill>
              </a:rPr>
              <a:t>First, let’s consider what the </a:t>
            </a:r>
            <a:br>
              <a:rPr lang="en-US" sz="1600" dirty="0">
                <a:solidFill>
                  <a:schemeClr val="accent2">
                    <a:lumMod val="75000"/>
                  </a:schemeClr>
                </a:solidFill>
              </a:rPr>
            </a:br>
            <a:r>
              <a:rPr lang="en-US" sz="1600" dirty="0">
                <a:solidFill>
                  <a:schemeClr val="accent2">
                    <a:lumMod val="75000"/>
                  </a:schemeClr>
                </a:solidFill>
              </a:rPr>
              <a:t>default settings out of reset are:</a:t>
            </a:r>
            <a:br>
              <a:rPr lang="en-US" sz="1600" dirty="0">
                <a:solidFill>
                  <a:schemeClr val="accent2">
                    <a:lumMod val="75000"/>
                  </a:schemeClr>
                </a:solidFill>
              </a:rPr>
            </a:br>
            <a:br>
              <a:rPr lang="en-US" sz="400" dirty="0">
                <a:solidFill>
                  <a:schemeClr val="accent2">
                    <a:lumMod val="75000"/>
                  </a:schemeClr>
                </a:solidFill>
              </a:rPr>
            </a:br>
            <a:r>
              <a:rPr lang="en-US" sz="1600" dirty="0">
                <a:solidFill>
                  <a:schemeClr val="accent2">
                    <a:lumMod val="75000"/>
                  </a:schemeClr>
                </a:solidFill>
              </a:rPr>
              <a:t>   - The UCSWRST bit is where we </a:t>
            </a:r>
            <a:br>
              <a:rPr lang="en-US" sz="1600" dirty="0">
                <a:solidFill>
                  <a:schemeClr val="accent2">
                    <a:lumMod val="75000"/>
                  </a:schemeClr>
                </a:solidFill>
              </a:rPr>
            </a:br>
            <a:r>
              <a:rPr lang="en-US" sz="1600" dirty="0">
                <a:solidFill>
                  <a:schemeClr val="accent2">
                    <a:lumMod val="75000"/>
                  </a:schemeClr>
                </a:solidFill>
              </a:rPr>
              <a:t>     enable/disable the UART.</a:t>
            </a:r>
            <a:br>
              <a:rPr lang="en-US" sz="1600" dirty="0">
                <a:solidFill>
                  <a:schemeClr val="accent2">
                    <a:lumMod val="75000"/>
                  </a:schemeClr>
                </a:solidFill>
              </a:rPr>
            </a:br>
            <a:r>
              <a:rPr lang="en-US" sz="1600" dirty="0">
                <a:solidFill>
                  <a:schemeClr val="accent2">
                    <a:lumMod val="75000"/>
                  </a:schemeClr>
                </a:solidFill>
              </a:rPr>
              <a:t>   - We need to put into Reset to </a:t>
            </a:r>
            <a:br>
              <a:rPr lang="en-US" sz="1600" dirty="0">
                <a:solidFill>
                  <a:schemeClr val="accent2">
                    <a:lumMod val="75000"/>
                  </a:schemeClr>
                </a:solidFill>
              </a:rPr>
            </a:br>
            <a:r>
              <a:rPr lang="en-US" sz="1600" dirty="0">
                <a:solidFill>
                  <a:schemeClr val="accent2">
                    <a:lumMod val="75000"/>
                  </a:schemeClr>
                </a:solidFill>
              </a:rPr>
              <a:t>     configure the UART.</a:t>
            </a:r>
            <a:br>
              <a:rPr lang="en-US" sz="1600" dirty="0">
                <a:solidFill>
                  <a:schemeClr val="accent2">
                    <a:lumMod val="75000"/>
                  </a:schemeClr>
                </a:solidFill>
              </a:rPr>
            </a:br>
            <a:r>
              <a:rPr lang="en-US" sz="1600" dirty="0">
                <a:solidFill>
                  <a:schemeClr val="accent2">
                    <a:lumMod val="75000"/>
                  </a:schemeClr>
                </a:solidFill>
              </a:rPr>
              <a:t>   - Note we “enable” a reset with </a:t>
            </a:r>
            <a:br>
              <a:rPr lang="en-US" sz="1600" dirty="0">
                <a:solidFill>
                  <a:schemeClr val="accent2">
                    <a:lumMod val="75000"/>
                  </a:schemeClr>
                </a:solidFill>
              </a:rPr>
            </a:br>
            <a:r>
              <a:rPr lang="en-US" sz="1600" dirty="0">
                <a:solidFill>
                  <a:schemeClr val="accent2">
                    <a:lumMod val="75000"/>
                  </a:schemeClr>
                </a:solidFill>
              </a:rPr>
              <a:t>      UCSWRST=1</a:t>
            </a:r>
          </a:p>
        </p:txBody>
      </p:sp>
      <p:pic>
        <p:nvPicPr>
          <p:cNvPr id="9" name="Picture 8">
            <a:extLst>
              <a:ext uri="{FF2B5EF4-FFF2-40B4-BE49-F238E27FC236}">
                <a16:creationId xmlns:a16="http://schemas.microsoft.com/office/drawing/2014/main" id="{802AA50F-644D-4B33-B5B0-5F5E5A73EAFF}"/>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3431540" y="929036"/>
            <a:ext cx="3197860" cy="3760470"/>
          </a:xfrm>
          <a:prstGeom prst="rect">
            <a:avLst/>
          </a:prstGeom>
          <a:noFill/>
          <a:ln>
            <a:noFill/>
          </a:ln>
        </p:spPr>
      </p:pic>
      <p:sp>
        <p:nvSpPr>
          <p:cNvPr id="13" name="Rectangle 12">
            <a:extLst>
              <a:ext uri="{FF2B5EF4-FFF2-40B4-BE49-F238E27FC236}">
                <a16:creationId xmlns:a16="http://schemas.microsoft.com/office/drawing/2014/main" id="{C9E217F9-4813-4732-A0BB-7BD5828B58C9}"/>
              </a:ext>
            </a:extLst>
          </p:cNvPr>
          <p:cNvSpPr/>
          <p:nvPr/>
        </p:nvSpPr>
        <p:spPr>
          <a:xfrm>
            <a:off x="3581400" y="4379767"/>
            <a:ext cx="2987039" cy="249383"/>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358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7E26F58C-2507-4391-8CE1-0882398F6B6D}"/>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171450" lvl="0" indent="-115888" algn="l">
              <a:buFont typeface="Arial" panose="020B0604020202020204" pitchFamily="34" charset="0"/>
              <a:buChar char="•"/>
            </a:pPr>
            <a:r>
              <a:rPr lang="en-US" sz="1600" dirty="0">
                <a:solidFill>
                  <a:schemeClr val="accent2">
                    <a:lumMod val="75000"/>
                  </a:schemeClr>
                </a:solidFill>
              </a:rPr>
              <a:t>We can start by just looking at </a:t>
            </a:r>
            <a:br>
              <a:rPr lang="en-US" sz="1600" dirty="0">
                <a:solidFill>
                  <a:schemeClr val="accent2">
                    <a:lumMod val="75000"/>
                  </a:schemeClr>
                </a:solidFill>
              </a:rPr>
            </a:br>
            <a:r>
              <a:rPr lang="en-US" sz="1600" dirty="0">
                <a:solidFill>
                  <a:schemeClr val="accent2">
                    <a:lumMod val="75000"/>
                  </a:schemeClr>
                </a:solidFill>
              </a:rPr>
              <a:t>the bare minimum to get the </a:t>
            </a:r>
            <a:br>
              <a:rPr lang="en-US" sz="1600" dirty="0">
                <a:solidFill>
                  <a:schemeClr val="accent2">
                    <a:lumMod val="75000"/>
                  </a:schemeClr>
                </a:solidFill>
              </a:rPr>
            </a:br>
            <a:r>
              <a:rPr lang="en-US" sz="1600" dirty="0">
                <a:solidFill>
                  <a:schemeClr val="accent2">
                    <a:lumMod val="75000"/>
                  </a:schemeClr>
                </a:solidFill>
              </a:rPr>
              <a:t>UART setup.</a:t>
            </a:r>
            <a:br>
              <a:rPr lang="en-US" sz="1600" dirty="0">
                <a:solidFill>
                  <a:schemeClr val="accent2">
                    <a:lumMod val="75000"/>
                  </a:schemeClr>
                </a:solidFill>
              </a:rPr>
            </a:br>
            <a:endParaRPr lang="en-US" sz="1600" dirty="0">
              <a:solidFill>
                <a:schemeClr val="accent2">
                  <a:lumMod val="75000"/>
                </a:schemeClr>
              </a:solidFill>
            </a:endParaRPr>
          </a:p>
          <a:p>
            <a:pPr marL="171450" lvl="0" indent="-115888" algn="l">
              <a:buFont typeface="Arial" panose="020B0604020202020204" pitchFamily="34" charset="0"/>
              <a:buChar char="•"/>
            </a:pPr>
            <a:r>
              <a:rPr lang="en-US" sz="1600" dirty="0">
                <a:solidFill>
                  <a:schemeClr val="accent2">
                    <a:lumMod val="75000"/>
                  </a:schemeClr>
                </a:solidFill>
              </a:rPr>
              <a:t>The UCAxCTLW0 register has a </a:t>
            </a:r>
            <a:br>
              <a:rPr lang="en-US" sz="1600" dirty="0">
                <a:solidFill>
                  <a:schemeClr val="accent2">
                    <a:lumMod val="75000"/>
                  </a:schemeClr>
                </a:solidFill>
              </a:rPr>
            </a:br>
            <a:r>
              <a:rPr lang="en-US" sz="1600" dirty="0">
                <a:solidFill>
                  <a:schemeClr val="accent2">
                    <a:lumMod val="75000"/>
                  </a:schemeClr>
                </a:solidFill>
              </a:rPr>
              <a:t>LOT of our settings.</a:t>
            </a:r>
            <a:br>
              <a:rPr lang="en-US" sz="1600" dirty="0">
                <a:solidFill>
                  <a:schemeClr val="accent2">
                    <a:lumMod val="75000"/>
                  </a:schemeClr>
                </a:solidFill>
              </a:rPr>
            </a:br>
            <a:endParaRPr lang="en-US" sz="1600" dirty="0">
              <a:solidFill>
                <a:schemeClr val="accent2">
                  <a:lumMod val="75000"/>
                </a:schemeClr>
              </a:solidFill>
            </a:endParaRPr>
          </a:p>
          <a:p>
            <a:pPr marL="171450" lvl="0" indent="-115888" algn="l">
              <a:buFont typeface="Arial" panose="020B0604020202020204" pitchFamily="34" charset="0"/>
              <a:buChar char="•"/>
            </a:pPr>
            <a:r>
              <a:rPr lang="en-US" sz="1600" dirty="0">
                <a:solidFill>
                  <a:schemeClr val="accent2">
                    <a:lumMod val="75000"/>
                  </a:schemeClr>
                </a:solidFill>
              </a:rPr>
              <a:t>First, let’s consider what the </a:t>
            </a:r>
            <a:br>
              <a:rPr lang="en-US" sz="1600" dirty="0">
                <a:solidFill>
                  <a:schemeClr val="accent2">
                    <a:lumMod val="75000"/>
                  </a:schemeClr>
                </a:solidFill>
              </a:rPr>
            </a:br>
            <a:r>
              <a:rPr lang="en-US" sz="1600" dirty="0">
                <a:solidFill>
                  <a:schemeClr val="accent2">
                    <a:lumMod val="75000"/>
                  </a:schemeClr>
                </a:solidFill>
              </a:rPr>
              <a:t>default settings out of reset are:</a:t>
            </a:r>
            <a:br>
              <a:rPr lang="en-US" sz="1600" dirty="0">
                <a:solidFill>
                  <a:schemeClr val="accent2">
                    <a:lumMod val="75000"/>
                  </a:schemeClr>
                </a:solidFill>
              </a:rPr>
            </a:br>
            <a:br>
              <a:rPr lang="en-US" sz="400" dirty="0">
                <a:solidFill>
                  <a:schemeClr val="accent2">
                    <a:lumMod val="75000"/>
                  </a:schemeClr>
                </a:solidFill>
              </a:rPr>
            </a:br>
            <a:r>
              <a:rPr lang="en-US" sz="1600" dirty="0">
                <a:solidFill>
                  <a:schemeClr val="accent2">
                    <a:lumMod val="75000"/>
                  </a:schemeClr>
                </a:solidFill>
              </a:rPr>
              <a:t>   - We can choose our clock source</a:t>
            </a:r>
            <a:br>
              <a:rPr lang="en-US" sz="1600" dirty="0">
                <a:solidFill>
                  <a:schemeClr val="accent2">
                    <a:lumMod val="75000"/>
                  </a:schemeClr>
                </a:solidFill>
              </a:rPr>
            </a:br>
            <a:r>
              <a:rPr lang="en-US" sz="1600" dirty="0">
                <a:solidFill>
                  <a:schemeClr val="accent2">
                    <a:lumMod val="75000"/>
                  </a:schemeClr>
                </a:solidFill>
              </a:rPr>
              <a:t>     using the </a:t>
            </a:r>
            <a:r>
              <a:rPr lang="en-US" sz="1600" dirty="0" err="1">
                <a:solidFill>
                  <a:schemeClr val="accent2">
                    <a:lumMod val="75000"/>
                  </a:schemeClr>
                </a:solidFill>
              </a:rPr>
              <a:t>UCSSELx</a:t>
            </a:r>
            <a:r>
              <a:rPr lang="en-US" sz="1600" dirty="0">
                <a:solidFill>
                  <a:schemeClr val="accent2">
                    <a:lumMod val="75000"/>
                  </a:schemeClr>
                </a:solidFill>
              </a:rPr>
              <a:t> bits.</a:t>
            </a:r>
            <a:br>
              <a:rPr lang="en-US" sz="1600" dirty="0">
                <a:solidFill>
                  <a:schemeClr val="accent2">
                    <a:lumMod val="75000"/>
                  </a:schemeClr>
                </a:solidFill>
              </a:rPr>
            </a:br>
            <a:r>
              <a:rPr lang="en-US" sz="1600" dirty="0">
                <a:solidFill>
                  <a:schemeClr val="accent2">
                    <a:lumMod val="75000"/>
                  </a:schemeClr>
                </a:solidFill>
              </a:rPr>
              <a:t>   - We usually use ACLK or SMCLK.</a:t>
            </a:r>
          </a:p>
        </p:txBody>
      </p:sp>
      <p:pic>
        <p:nvPicPr>
          <p:cNvPr id="9" name="Picture 8">
            <a:extLst>
              <a:ext uri="{FF2B5EF4-FFF2-40B4-BE49-F238E27FC236}">
                <a16:creationId xmlns:a16="http://schemas.microsoft.com/office/drawing/2014/main" id="{802AA50F-644D-4B33-B5B0-5F5E5A73EAFF}"/>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3431540" y="929036"/>
            <a:ext cx="3197860" cy="3760470"/>
          </a:xfrm>
          <a:prstGeom prst="rect">
            <a:avLst/>
          </a:prstGeom>
          <a:noFill/>
          <a:ln>
            <a:noFill/>
          </a:ln>
        </p:spPr>
      </p:pic>
      <p:sp>
        <p:nvSpPr>
          <p:cNvPr id="12" name="Rectangle 11">
            <a:extLst>
              <a:ext uri="{FF2B5EF4-FFF2-40B4-BE49-F238E27FC236}">
                <a16:creationId xmlns:a16="http://schemas.microsoft.com/office/drawing/2014/main" id="{318DA35A-A37F-4DFF-8500-F259E7B6AB24}"/>
              </a:ext>
            </a:extLst>
          </p:cNvPr>
          <p:cNvSpPr/>
          <p:nvPr/>
        </p:nvSpPr>
        <p:spPr>
          <a:xfrm>
            <a:off x="3566161" y="3333750"/>
            <a:ext cx="2987039" cy="304800"/>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525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7E26F58C-2507-4391-8CE1-0882398F6B6D}"/>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171450" lvl="0" indent="-115888" algn="l">
              <a:buFont typeface="Arial" panose="020B0604020202020204" pitchFamily="34" charset="0"/>
              <a:buChar char="•"/>
            </a:pPr>
            <a:r>
              <a:rPr lang="en-US" sz="1600" dirty="0">
                <a:solidFill>
                  <a:schemeClr val="accent2">
                    <a:lumMod val="75000"/>
                  </a:schemeClr>
                </a:solidFill>
              </a:rPr>
              <a:t>We can start by just looking at </a:t>
            </a:r>
            <a:br>
              <a:rPr lang="en-US" sz="1600" dirty="0">
                <a:solidFill>
                  <a:schemeClr val="accent2">
                    <a:lumMod val="75000"/>
                  </a:schemeClr>
                </a:solidFill>
              </a:rPr>
            </a:br>
            <a:r>
              <a:rPr lang="en-US" sz="1600" dirty="0">
                <a:solidFill>
                  <a:schemeClr val="accent2">
                    <a:lumMod val="75000"/>
                  </a:schemeClr>
                </a:solidFill>
              </a:rPr>
              <a:t>the bare minimum to get the </a:t>
            </a:r>
            <a:br>
              <a:rPr lang="en-US" sz="1600" dirty="0">
                <a:solidFill>
                  <a:schemeClr val="accent2">
                    <a:lumMod val="75000"/>
                  </a:schemeClr>
                </a:solidFill>
              </a:rPr>
            </a:br>
            <a:r>
              <a:rPr lang="en-US" sz="1600" dirty="0">
                <a:solidFill>
                  <a:schemeClr val="accent2">
                    <a:lumMod val="75000"/>
                  </a:schemeClr>
                </a:solidFill>
              </a:rPr>
              <a:t>UART setup.</a:t>
            </a:r>
            <a:br>
              <a:rPr lang="en-US" sz="1600" dirty="0">
                <a:solidFill>
                  <a:schemeClr val="accent2">
                    <a:lumMod val="75000"/>
                  </a:schemeClr>
                </a:solidFill>
              </a:rPr>
            </a:br>
            <a:endParaRPr lang="en-US" sz="1600" dirty="0">
              <a:solidFill>
                <a:schemeClr val="accent2">
                  <a:lumMod val="75000"/>
                </a:schemeClr>
              </a:solidFill>
            </a:endParaRPr>
          </a:p>
          <a:p>
            <a:pPr marL="171450" lvl="0" indent="-115888" algn="l">
              <a:buFont typeface="Arial" panose="020B0604020202020204" pitchFamily="34" charset="0"/>
              <a:buChar char="•"/>
            </a:pPr>
            <a:r>
              <a:rPr lang="en-US" sz="1600" dirty="0">
                <a:solidFill>
                  <a:schemeClr val="accent2">
                    <a:lumMod val="75000"/>
                  </a:schemeClr>
                </a:solidFill>
              </a:rPr>
              <a:t>The UCAxCTLW0 register has a </a:t>
            </a:r>
            <a:br>
              <a:rPr lang="en-US" sz="1600" dirty="0">
                <a:solidFill>
                  <a:schemeClr val="accent2">
                    <a:lumMod val="75000"/>
                  </a:schemeClr>
                </a:solidFill>
              </a:rPr>
            </a:br>
            <a:r>
              <a:rPr lang="en-US" sz="1600" dirty="0">
                <a:solidFill>
                  <a:schemeClr val="accent2">
                    <a:lumMod val="75000"/>
                  </a:schemeClr>
                </a:solidFill>
              </a:rPr>
              <a:t>LOT of our settings.</a:t>
            </a:r>
            <a:br>
              <a:rPr lang="en-US" sz="1600" dirty="0">
                <a:solidFill>
                  <a:schemeClr val="accent2">
                    <a:lumMod val="75000"/>
                  </a:schemeClr>
                </a:solidFill>
              </a:rPr>
            </a:br>
            <a:endParaRPr lang="en-US" sz="1600" dirty="0">
              <a:solidFill>
                <a:schemeClr val="accent2">
                  <a:lumMod val="75000"/>
                </a:schemeClr>
              </a:solidFill>
            </a:endParaRPr>
          </a:p>
          <a:p>
            <a:pPr marL="171450" lvl="0" indent="-115888" algn="l">
              <a:buFont typeface="Arial" panose="020B0604020202020204" pitchFamily="34" charset="0"/>
              <a:buChar char="•"/>
            </a:pPr>
            <a:r>
              <a:rPr lang="en-US" sz="1600" dirty="0">
                <a:solidFill>
                  <a:schemeClr val="accent2">
                    <a:lumMod val="75000"/>
                  </a:schemeClr>
                </a:solidFill>
              </a:rPr>
              <a:t>First, let’s consider what the </a:t>
            </a:r>
            <a:br>
              <a:rPr lang="en-US" sz="1600" dirty="0">
                <a:solidFill>
                  <a:schemeClr val="accent2">
                    <a:lumMod val="75000"/>
                  </a:schemeClr>
                </a:solidFill>
              </a:rPr>
            </a:br>
            <a:r>
              <a:rPr lang="en-US" sz="1600" dirty="0">
                <a:solidFill>
                  <a:schemeClr val="accent2">
                    <a:lumMod val="75000"/>
                  </a:schemeClr>
                </a:solidFill>
              </a:rPr>
              <a:t>default settings out of reset are:</a:t>
            </a:r>
            <a:br>
              <a:rPr lang="en-US" sz="1600" dirty="0">
                <a:solidFill>
                  <a:schemeClr val="accent2">
                    <a:lumMod val="75000"/>
                  </a:schemeClr>
                </a:solidFill>
              </a:rPr>
            </a:br>
            <a:br>
              <a:rPr lang="en-US" sz="1600" dirty="0">
                <a:solidFill>
                  <a:schemeClr val="accent2">
                    <a:lumMod val="75000"/>
                  </a:schemeClr>
                </a:solidFill>
              </a:rPr>
            </a:br>
            <a:r>
              <a:rPr lang="en-US" sz="1600" dirty="0">
                <a:solidFill>
                  <a:schemeClr val="accent2">
                    <a:lumMod val="75000"/>
                  </a:schemeClr>
                </a:solidFill>
              </a:rPr>
              <a:t>   - There are also options</a:t>
            </a:r>
            <a:br>
              <a:rPr lang="en-US" sz="1600" dirty="0">
                <a:solidFill>
                  <a:schemeClr val="accent2">
                    <a:lumMod val="75000"/>
                  </a:schemeClr>
                </a:solidFill>
              </a:rPr>
            </a:br>
            <a:r>
              <a:rPr lang="en-US" sz="1600" dirty="0">
                <a:solidFill>
                  <a:schemeClr val="accent2">
                    <a:lumMod val="75000"/>
                  </a:schemeClr>
                </a:solidFill>
              </a:rPr>
              <a:t>      for error handling.</a:t>
            </a:r>
            <a:br>
              <a:rPr lang="en-US" sz="1600" dirty="0">
                <a:solidFill>
                  <a:schemeClr val="accent2">
                    <a:lumMod val="75000"/>
                  </a:schemeClr>
                </a:solidFill>
              </a:rPr>
            </a:br>
            <a:r>
              <a:rPr lang="en-US" sz="1600" dirty="0">
                <a:solidFill>
                  <a:schemeClr val="accent2">
                    <a:lumMod val="75000"/>
                  </a:schemeClr>
                </a:solidFill>
              </a:rPr>
              <a:t>   - We won’t be using these.</a:t>
            </a:r>
          </a:p>
        </p:txBody>
      </p:sp>
      <p:pic>
        <p:nvPicPr>
          <p:cNvPr id="9" name="Picture 8">
            <a:extLst>
              <a:ext uri="{FF2B5EF4-FFF2-40B4-BE49-F238E27FC236}">
                <a16:creationId xmlns:a16="http://schemas.microsoft.com/office/drawing/2014/main" id="{802AA50F-644D-4B33-B5B0-5F5E5A73EAFF}"/>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3431540" y="929036"/>
            <a:ext cx="3197860" cy="3760470"/>
          </a:xfrm>
          <a:prstGeom prst="rect">
            <a:avLst/>
          </a:prstGeom>
          <a:noFill/>
          <a:ln>
            <a:noFill/>
          </a:ln>
        </p:spPr>
      </p:pic>
      <p:cxnSp>
        <p:nvCxnSpPr>
          <p:cNvPr id="17" name="Straight Arrow Connector 16">
            <a:extLst>
              <a:ext uri="{FF2B5EF4-FFF2-40B4-BE49-F238E27FC236}">
                <a16:creationId xmlns:a16="http://schemas.microsoft.com/office/drawing/2014/main" id="{90D57A24-2096-49B0-B17F-4A32F5AED126}"/>
              </a:ext>
            </a:extLst>
          </p:cNvPr>
          <p:cNvCxnSpPr>
            <a:cxnSpLocks/>
          </p:cNvCxnSpPr>
          <p:nvPr/>
        </p:nvCxnSpPr>
        <p:spPr>
          <a:xfrm>
            <a:off x="3346476" y="3720381"/>
            <a:ext cx="225755" cy="0"/>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10D6FCC-98CE-433A-B224-C3E8E4E579DF}"/>
              </a:ext>
            </a:extLst>
          </p:cNvPr>
          <p:cNvCxnSpPr>
            <a:cxnSpLocks/>
          </p:cNvCxnSpPr>
          <p:nvPr/>
        </p:nvCxnSpPr>
        <p:spPr>
          <a:xfrm>
            <a:off x="3346476" y="3847381"/>
            <a:ext cx="225755" cy="0"/>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AE87A05-7E77-4639-82EE-BFFB67476092}"/>
              </a:ext>
            </a:extLst>
          </p:cNvPr>
          <p:cNvCxnSpPr>
            <a:cxnSpLocks/>
          </p:cNvCxnSpPr>
          <p:nvPr/>
        </p:nvCxnSpPr>
        <p:spPr>
          <a:xfrm>
            <a:off x="3346476" y="3960270"/>
            <a:ext cx="225755" cy="0"/>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611E64A-DB49-4870-AAE6-663EE31F5F2B}"/>
              </a:ext>
            </a:extLst>
          </p:cNvPr>
          <p:cNvCxnSpPr>
            <a:cxnSpLocks/>
          </p:cNvCxnSpPr>
          <p:nvPr/>
        </p:nvCxnSpPr>
        <p:spPr>
          <a:xfrm>
            <a:off x="3346476" y="4122548"/>
            <a:ext cx="225755" cy="0"/>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DF4B1C9-90BD-4BBF-B971-19329BADD0FC}"/>
              </a:ext>
            </a:extLst>
          </p:cNvPr>
          <p:cNvCxnSpPr>
            <a:cxnSpLocks/>
          </p:cNvCxnSpPr>
          <p:nvPr/>
        </p:nvCxnSpPr>
        <p:spPr>
          <a:xfrm>
            <a:off x="3346476" y="4291881"/>
            <a:ext cx="225755" cy="0"/>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242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7E26F58C-2507-4391-8CE1-0882398F6B6D}"/>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85750" indent="-28575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a:t>
            </a:r>
            <a:r>
              <a:rPr lang="en-US" sz="1600" dirty="0" err="1">
                <a:solidFill>
                  <a:schemeClr val="accent2"/>
                </a:solidFill>
                <a:latin typeface="Arial" panose="020B0604020202020204" pitchFamily="34" charset="0"/>
                <a:cs typeface="Arial" panose="020B0604020202020204" pitchFamily="34" charset="0"/>
              </a:rPr>
              <a:t>eUSCI_Ax</a:t>
            </a:r>
            <a:r>
              <a:rPr lang="en-US" sz="1600" dirty="0">
                <a:solidFill>
                  <a:schemeClr val="accent2"/>
                </a:solidFill>
                <a:latin typeface="Arial" panose="020B0604020202020204" pitchFamily="34" charset="0"/>
                <a:cs typeface="Arial" panose="020B0604020202020204" pitchFamily="34" charset="0"/>
              </a:rPr>
              <a:t> peripheral has a baud rate generation circuit that can produce standard baud rates from nonstandard clock sources such as SMCLK (1MHz) and ACLK (32.768kHz).</a:t>
            </a:r>
          </a:p>
          <a:p>
            <a:pPr marL="285750" indent="-285750" algn="l">
              <a:buFont typeface="Arial" panose="020B0604020202020204" pitchFamily="34" charset="0"/>
              <a:buChar char="•"/>
            </a:pPr>
            <a:endParaRPr lang="en-US" sz="300" dirty="0">
              <a:solidFill>
                <a:schemeClr val="accent2"/>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baud rate is set using two configuration registers, the </a:t>
            </a:r>
            <a:r>
              <a:rPr lang="en-US" sz="1600" dirty="0" err="1">
                <a:solidFill>
                  <a:schemeClr val="accent2"/>
                </a:solidFill>
                <a:latin typeface="Arial" panose="020B0604020202020204" pitchFamily="34" charset="0"/>
                <a:cs typeface="Arial" panose="020B0604020202020204" pitchFamily="34" charset="0"/>
              </a:rPr>
              <a:t>eUSCI_Ax</a:t>
            </a:r>
            <a:r>
              <a:rPr lang="en-US" sz="1600" dirty="0">
                <a:solidFill>
                  <a:schemeClr val="accent2"/>
                </a:solidFill>
                <a:latin typeface="Arial" panose="020B0604020202020204" pitchFamily="34" charset="0"/>
                <a:cs typeface="Arial" panose="020B0604020202020204" pitchFamily="34" charset="0"/>
              </a:rPr>
              <a:t> Baud Rate Control Word (</a:t>
            </a:r>
            <a:r>
              <a:rPr lang="en-US" sz="1600" dirty="0" err="1">
                <a:solidFill>
                  <a:schemeClr val="accent2"/>
                </a:solidFill>
                <a:latin typeface="Arial" panose="020B0604020202020204" pitchFamily="34" charset="0"/>
                <a:cs typeface="Arial" panose="020B0604020202020204" pitchFamily="34" charset="0"/>
              </a:rPr>
              <a:t>UCAxBRW</a:t>
            </a:r>
            <a:r>
              <a:rPr lang="en-US" sz="1600" dirty="0">
                <a:solidFill>
                  <a:schemeClr val="accent2"/>
                </a:solidFill>
                <a:latin typeface="Arial" panose="020B0604020202020204" pitchFamily="34" charset="0"/>
                <a:cs typeface="Arial" panose="020B0604020202020204" pitchFamily="34" charset="0"/>
              </a:rPr>
              <a:t>) and </a:t>
            </a:r>
            <a:r>
              <a:rPr lang="en-US" sz="1600" dirty="0" err="1">
                <a:solidFill>
                  <a:schemeClr val="accent2"/>
                </a:solidFill>
                <a:latin typeface="Arial" panose="020B0604020202020204" pitchFamily="34" charset="0"/>
                <a:cs typeface="Arial" panose="020B0604020202020204" pitchFamily="34" charset="0"/>
              </a:rPr>
              <a:t>eUSCI_Ax</a:t>
            </a:r>
            <a:r>
              <a:rPr lang="en-US" sz="1600" dirty="0">
                <a:solidFill>
                  <a:schemeClr val="accent2"/>
                </a:solidFill>
                <a:latin typeface="Arial" panose="020B0604020202020204" pitchFamily="34" charset="0"/>
                <a:cs typeface="Arial" panose="020B0604020202020204" pitchFamily="34" charset="0"/>
              </a:rPr>
              <a:t> Modulation Control Word (</a:t>
            </a:r>
            <a:r>
              <a:rPr lang="en-US" sz="1600" dirty="0" err="1">
                <a:solidFill>
                  <a:schemeClr val="accent2"/>
                </a:solidFill>
                <a:latin typeface="Arial" panose="020B0604020202020204" pitchFamily="34" charset="0"/>
                <a:cs typeface="Arial" panose="020B0604020202020204" pitchFamily="34" charset="0"/>
              </a:rPr>
              <a:t>UCAxMCTLW</a:t>
            </a:r>
            <a:r>
              <a:rPr lang="en-US" sz="1600" dirty="0">
                <a:solidFill>
                  <a:schemeClr val="accent2"/>
                </a:solidFill>
                <a:latin typeface="Arial" panose="020B0604020202020204" pitchFamily="34" charset="0"/>
                <a:cs typeface="Arial" panose="020B0604020202020204" pitchFamily="34" charset="0"/>
              </a:rPr>
              <a:t>) </a:t>
            </a:r>
            <a:r>
              <a:rPr lang="en-US" sz="1600" dirty="0" err="1">
                <a:solidFill>
                  <a:schemeClr val="accent2"/>
                </a:solidFill>
                <a:latin typeface="Arial" panose="020B0604020202020204" pitchFamily="34" charset="0"/>
                <a:cs typeface="Arial" panose="020B0604020202020204" pitchFamily="34" charset="0"/>
              </a:rPr>
              <a:t>regsiters</a:t>
            </a:r>
            <a:r>
              <a:rPr lang="en-US" sz="1600" dirty="0">
                <a:solidFill>
                  <a:schemeClr val="accent2"/>
                </a:solidFill>
                <a:latin typeface="Arial" panose="020B0604020202020204" pitchFamily="34" charset="0"/>
                <a:cs typeface="Arial" panose="020B0604020202020204" pitchFamily="34" charset="0"/>
              </a:rPr>
              <a:t>.</a:t>
            </a:r>
          </a:p>
          <a:p>
            <a:pPr algn="l"/>
            <a:endParaRPr lang="en-US" sz="1600" dirty="0">
              <a:solidFill>
                <a:schemeClr val="accent2"/>
              </a:solidFill>
              <a:latin typeface="Arial" panose="020B0604020202020204" pitchFamily="34" charset="0"/>
              <a:cs typeface="Arial" panose="020B0604020202020204" pitchFamily="34" charset="0"/>
            </a:endParaRPr>
          </a:p>
        </p:txBody>
      </p:sp>
      <p:pic>
        <p:nvPicPr>
          <p:cNvPr id="19" name="Picture 18" descr="A picture containing screenshot&#10;&#10;Description automatically generated">
            <a:extLst>
              <a:ext uri="{FF2B5EF4-FFF2-40B4-BE49-F238E27FC236}">
                <a16:creationId xmlns:a16="http://schemas.microsoft.com/office/drawing/2014/main" id="{5584476C-C6AD-4762-BAE1-DBCA83267C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2896" y="2624666"/>
            <a:ext cx="2974354" cy="2124538"/>
          </a:xfrm>
          <a:prstGeom prst="rect">
            <a:avLst/>
          </a:prstGeom>
        </p:spPr>
      </p:pic>
      <p:sp>
        <p:nvSpPr>
          <p:cNvPr id="20" name="Rectangle 19">
            <a:extLst>
              <a:ext uri="{FF2B5EF4-FFF2-40B4-BE49-F238E27FC236}">
                <a16:creationId xmlns:a16="http://schemas.microsoft.com/office/drawing/2014/main" id="{CDE22843-2D8A-4B65-94F1-90AF6AAB2A9B}"/>
              </a:ext>
            </a:extLst>
          </p:cNvPr>
          <p:cNvSpPr/>
          <p:nvPr/>
        </p:nvSpPr>
        <p:spPr>
          <a:xfrm>
            <a:off x="2895600" y="2761457"/>
            <a:ext cx="1921650" cy="715522"/>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1867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7E26F58C-2507-4391-8CE1-0882398F6B6D}"/>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85750" indent="-28575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a:t>
            </a:r>
            <a:r>
              <a:rPr lang="en-US" sz="1600" dirty="0" err="1">
                <a:solidFill>
                  <a:schemeClr val="accent2"/>
                </a:solidFill>
                <a:latin typeface="Arial" panose="020B0604020202020204" pitchFamily="34" charset="0"/>
                <a:cs typeface="Arial" panose="020B0604020202020204" pitchFamily="34" charset="0"/>
              </a:rPr>
              <a:t>eUSCI_Ax</a:t>
            </a:r>
            <a:r>
              <a:rPr lang="en-US" sz="1600" dirty="0">
                <a:solidFill>
                  <a:schemeClr val="accent2"/>
                </a:solidFill>
                <a:latin typeface="Arial" panose="020B0604020202020204" pitchFamily="34" charset="0"/>
                <a:cs typeface="Arial" panose="020B0604020202020204" pitchFamily="34" charset="0"/>
              </a:rPr>
              <a:t> peripheral has a baud rate generation circuit that can produce standard baud rates from nonstandard clock sources such as SMCLK (1MHz) and ACLK (32.768kHz).</a:t>
            </a:r>
          </a:p>
          <a:p>
            <a:pPr marL="285750" indent="-285750" algn="l">
              <a:buFont typeface="Arial" panose="020B0604020202020204" pitchFamily="34" charset="0"/>
              <a:buChar char="•"/>
            </a:pPr>
            <a:endParaRPr lang="en-US" sz="300" dirty="0">
              <a:solidFill>
                <a:schemeClr val="accent2"/>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baud rate is set using two configuration registers, the </a:t>
            </a:r>
            <a:r>
              <a:rPr lang="en-US" sz="1600" dirty="0" err="1">
                <a:solidFill>
                  <a:schemeClr val="accent2"/>
                </a:solidFill>
                <a:latin typeface="Arial" panose="020B0604020202020204" pitchFamily="34" charset="0"/>
                <a:cs typeface="Arial" panose="020B0604020202020204" pitchFamily="34" charset="0"/>
              </a:rPr>
              <a:t>eUSCI_Ax</a:t>
            </a:r>
            <a:r>
              <a:rPr lang="en-US" sz="1600" dirty="0">
                <a:solidFill>
                  <a:schemeClr val="accent2"/>
                </a:solidFill>
                <a:latin typeface="Arial" panose="020B0604020202020204" pitchFamily="34" charset="0"/>
                <a:cs typeface="Arial" panose="020B0604020202020204" pitchFamily="34" charset="0"/>
              </a:rPr>
              <a:t> Baud Rate Control Word (</a:t>
            </a:r>
            <a:r>
              <a:rPr lang="en-US" sz="1600" dirty="0" err="1">
                <a:solidFill>
                  <a:schemeClr val="accent2"/>
                </a:solidFill>
                <a:latin typeface="Arial" panose="020B0604020202020204" pitchFamily="34" charset="0"/>
                <a:cs typeface="Arial" panose="020B0604020202020204" pitchFamily="34" charset="0"/>
              </a:rPr>
              <a:t>UCAxBRW</a:t>
            </a:r>
            <a:r>
              <a:rPr lang="en-US" sz="1600" dirty="0">
                <a:solidFill>
                  <a:schemeClr val="accent2"/>
                </a:solidFill>
                <a:latin typeface="Arial" panose="020B0604020202020204" pitchFamily="34" charset="0"/>
                <a:cs typeface="Arial" panose="020B0604020202020204" pitchFamily="34" charset="0"/>
              </a:rPr>
              <a:t>) and </a:t>
            </a:r>
            <a:r>
              <a:rPr lang="en-US" sz="1600" dirty="0" err="1">
                <a:solidFill>
                  <a:schemeClr val="accent2"/>
                </a:solidFill>
                <a:latin typeface="Arial" panose="020B0604020202020204" pitchFamily="34" charset="0"/>
                <a:cs typeface="Arial" panose="020B0604020202020204" pitchFamily="34" charset="0"/>
              </a:rPr>
              <a:t>eUSCI_Ax</a:t>
            </a:r>
            <a:r>
              <a:rPr lang="en-US" sz="1600" dirty="0">
                <a:solidFill>
                  <a:schemeClr val="accent2"/>
                </a:solidFill>
                <a:latin typeface="Arial" panose="020B0604020202020204" pitchFamily="34" charset="0"/>
                <a:cs typeface="Arial" panose="020B0604020202020204" pitchFamily="34" charset="0"/>
              </a:rPr>
              <a:t> Modulation Control Word (</a:t>
            </a:r>
            <a:r>
              <a:rPr lang="en-US" sz="1600" dirty="0" err="1">
                <a:solidFill>
                  <a:schemeClr val="accent2"/>
                </a:solidFill>
                <a:latin typeface="Arial" panose="020B0604020202020204" pitchFamily="34" charset="0"/>
                <a:cs typeface="Arial" panose="020B0604020202020204" pitchFamily="34" charset="0"/>
              </a:rPr>
              <a:t>UCAxMCTLW</a:t>
            </a:r>
            <a:r>
              <a:rPr lang="en-US" sz="1600" dirty="0">
                <a:solidFill>
                  <a:schemeClr val="accent2"/>
                </a:solidFill>
                <a:latin typeface="Arial" panose="020B0604020202020204" pitchFamily="34" charset="0"/>
                <a:cs typeface="Arial" panose="020B0604020202020204" pitchFamily="34" charset="0"/>
              </a:rPr>
              <a:t>) </a:t>
            </a:r>
            <a:r>
              <a:rPr lang="en-US" sz="1600" dirty="0" err="1">
                <a:solidFill>
                  <a:schemeClr val="accent2"/>
                </a:solidFill>
                <a:latin typeface="Arial" panose="020B0604020202020204" pitchFamily="34" charset="0"/>
                <a:cs typeface="Arial" panose="020B0604020202020204" pitchFamily="34" charset="0"/>
              </a:rPr>
              <a:t>regsiters</a:t>
            </a:r>
            <a:r>
              <a:rPr lang="en-US" sz="1600" dirty="0">
                <a:solidFill>
                  <a:schemeClr val="accent2"/>
                </a:solidFill>
                <a:latin typeface="Arial" panose="020B0604020202020204" pitchFamily="34" charset="0"/>
                <a:cs typeface="Arial" panose="020B0604020202020204" pitchFamily="34" charset="0"/>
              </a:rPr>
              <a:t>.</a:t>
            </a:r>
          </a:p>
          <a:p>
            <a:pPr algn="l"/>
            <a:endParaRPr lang="en-US" sz="1600" dirty="0">
              <a:solidFill>
                <a:schemeClr val="accent2"/>
              </a:solidFill>
              <a:latin typeface="Arial" panose="020B0604020202020204" pitchFamily="34" charset="0"/>
              <a:cs typeface="Arial" panose="020B0604020202020204" pitchFamily="34" charset="0"/>
            </a:endParaRPr>
          </a:p>
        </p:txBody>
      </p:sp>
      <p:pic>
        <p:nvPicPr>
          <p:cNvPr id="19" name="Picture 18" descr="A picture containing screenshot&#10;&#10;Description automatically generated">
            <a:extLst>
              <a:ext uri="{FF2B5EF4-FFF2-40B4-BE49-F238E27FC236}">
                <a16:creationId xmlns:a16="http://schemas.microsoft.com/office/drawing/2014/main" id="{5584476C-C6AD-4762-BAE1-DBCA83267C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2896" y="2624666"/>
            <a:ext cx="2974354" cy="2124538"/>
          </a:xfrm>
          <a:prstGeom prst="rect">
            <a:avLst/>
          </a:prstGeom>
        </p:spPr>
      </p:pic>
      <p:sp>
        <p:nvSpPr>
          <p:cNvPr id="20" name="Rectangle 19">
            <a:extLst>
              <a:ext uri="{FF2B5EF4-FFF2-40B4-BE49-F238E27FC236}">
                <a16:creationId xmlns:a16="http://schemas.microsoft.com/office/drawing/2014/main" id="{CDE22843-2D8A-4B65-94F1-90AF6AAB2A9B}"/>
              </a:ext>
            </a:extLst>
          </p:cNvPr>
          <p:cNvSpPr/>
          <p:nvPr/>
        </p:nvSpPr>
        <p:spPr>
          <a:xfrm>
            <a:off x="2895600" y="2761457"/>
            <a:ext cx="1921650" cy="715522"/>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peech Bubble: Rectangle 3">
            <a:extLst>
              <a:ext uri="{FF2B5EF4-FFF2-40B4-BE49-F238E27FC236}">
                <a16:creationId xmlns:a16="http://schemas.microsoft.com/office/drawing/2014/main" id="{096AC25C-7D52-4035-8E66-1244B770EB0E}"/>
              </a:ext>
            </a:extLst>
          </p:cNvPr>
          <p:cNvSpPr/>
          <p:nvPr/>
        </p:nvSpPr>
        <p:spPr>
          <a:xfrm>
            <a:off x="5138670" y="2990221"/>
            <a:ext cx="1528830" cy="1758983"/>
          </a:xfrm>
          <a:prstGeom prst="wedgeRectCallout">
            <a:avLst>
              <a:gd name="adj1" fmla="val -69458"/>
              <a:gd name="adj2" fmla="val -49089"/>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This is complicated enough that I will put into a separate video.</a:t>
            </a:r>
          </a:p>
        </p:txBody>
      </p:sp>
    </p:spTree>
    <p:extLst>
      <p:ext uri="{BB962C8B-B14F-4D97-AF65-F5344CB8AC3E}">
        <p14:creationId xmlns:p14="http://schemas.microsoft.com/office/powerpoint/2010/main" val="1149030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6"/>
            <a:ext cx="2895600" cy="1015663"/>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7E26F58C-2507-4391-8CE1-0882398F6B6D}"/>
              </a:ext>
            </a:extLst>
          </p:cNvPr>
          <p:cNvSpPr txBox="1">
            <a:spLocks/>
          </p:cNvSpPr>
          <p:nvPr/>
        </p:nvSpPr>
        <p:spPr>
          <a:xfrm>
            <a:off x="190500" y="1460900"/>
            <a:ext cx="1943100" cy="33968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To configure the Tx and Rx ports, use the PxSEL1 and PxSEL0 configuration registers. </a:t>
            </a:r>
          </a:p>
        </p:txBody>
      </p:sp>
      <p:pic>
        <p:nvPicPr>
          <p:cNvPr id="5" name="Picture 4" descr="A close up of text on a white background&#10;&#10;Description automatically generated">
            <a:extLst>
              <a:ext uri="{FF2B5EF4-FFF2-40B4-BE49-F238E27FC236}">
                <a16:creationId xmlns:a16="http://schemas.microsoft.com/office/drawing/2014/main" id="{C5D3701B-C588-4FB4-988E-53D898E96B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3200" y="545454"/>
            <a:ext cx="4024809" cy="4312295"/>
          </a:xfrm>
          <a:prstGeom prst="rect">
            <a:avLst/>
          </a:prstGeom>
        </p:spPr>
      </p:pic>
    </p:spTree>
    <p:extLst>
      <p:ext uri="{BB962C8B-B14F-4D97-AF65-F5344CB8AC3E}">
        <p14:creationId xmlns:p14="http://schemas.microsoft.com/office/powerpoint/2010/main" val="826247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270DDB6-780F-4690-8BF2-9EDAC8AC6A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2800" y="2267322"/>
            <a:ext cx="3425254" cy="2507093"/>
          </a:xfrm>
          <a:prstGeom prst="rect">
            <a:avLst/>
          </a:prstGeom>
        </p:spPr>
      </p:pic>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457D9AB9-75F9-43ED-9A54-C8BB3539F6FC}"/>
              </a:ext>
            </a:extLst>
          </p:cNvPr>
          <p:cNvSpPr txBox="1">
            <a:spLocks/>
          </p:cNvSpPr>
          <p:nvPr/>
        </p:nvSpPr>
        <p:spPr>
          <a:xfrm>
            <a:off x="190500" y="484467"/>
            <a:ext cx="6667500" cy="329249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Serial Communications on MCU’s</a:t>
            </a:r>
            <a:br>
              <a:rPr lang="en-US" sz="1600" b="1" dirty="0">
                <a:solidFill>
                  <a:schemeClr val="accent2"/>
                </a:solidFill>
                <a:latin typeface="Arial" panose="020B0604020202020204" pitchFamily="34" charset="0"/>
                <a:cs typeface="Arial" panose="020B0604020202020204" pitchFamily="34" charset="0"/>
              </a:rPr>
            </a:br>
            <a:br>
              <a:rPr lang="en-US" sz="1600" b="1" dirty="0">
                <a:solidFill>
                  <a:schemeClr val="accent2"/>
                </a:solidFill>
                <a:latin typeface="Arial" panose="020B0604020202020204" pitchFamily="34" charset="0"/>
                <a:cs typeface="Arial" panose="020B0604020202020204" pitchFamily="34" charset="0"/>
              </a:rPr>
            </a:br>
            <a:r>
              <a:rPr lang="en-US" sz="1600" b="1" dirty="0">
                <a:solidFill>
                  <a:schemeClr val="accent2"/>
                </a:solidFill>
                <a:latin typeface="Arial" panose="020B0604020202020204" pitchFamily="34" charset="0"/>
                <a:cs typeface="Arial" panose="020B0604020202020204" pitchFamily="34" charset="0"/>
              </a:rPr>
              <a:t>- Method 1 – “Bit Banging”</a:t>
            </a:r>
            <a:br>
              <a:rPr lang="en-US" sz="1600" b="1" dirty="0">
                <a:solidFill>
                  <a:schemeClr val="accent2"/>
                </a:solidFill>
                <a:latin typeface="Arial" panose="020B0604020202020204" pitchFamily="34" charset="0"/>
                <a:cs typeface="Arial" panose="020B0604020202020204" pitchFamily="34" charset="0"/>
              </a:rPr>
            </a:br>
            <a:br>
              <a:rPr lang="en-US" sz="1600" b="1" dirty="0">
                <a:solidFill>
                  <a:schemeClr val="accent2"/>
                </a:solidFill>
                <a:latin typeface="Arial" panose="020B0604020202020204" pitchFamily="34" charset="0"/>
                <a:cs typeface="Arial" panose="020B0604020202020204" pitchFamily="34" charset="0"/>
              </a:rPr>
            </a:br>
            <a:r>
              <a:rPr lang="en-US" sz="1600" b="1" dirty="0">
                <a:solidFill>
                  <a:schemeClr val="accent2"/>
                </a:solidFill>
                <a:latin typeface="Arial" panose="020B0604020202020204" pitchFamily="34" charset="0"/>
                <a:cs typeface="Arial" panose="020B0604020202020204" pitchFamily="34" charset="0"/>
              </a:rPr>
              <a:t> </a:t>
            </a:r>
            <a:r>
              <a:rPr lang="en-US" sz="1600" dirty="0">
                <a:solidFill>
                  <a:schemeClr val="accent2"/>
                </a:solidFill>
                <a:latin typeface="Arial" panose="020B0604020202020204" pitchFamily="34" charset="0"/>
                <a:cs typeface="Arial" panose="020B0604020202020204" pitchFamily="34" charset="0"/>
              </a:rPr>
              <a:t> - use BIC and BIS instructions to</a:t>
            </a:r>
            <a:br>
              <a:rPr lang="en-US" sz="1600" dirty="0">
                <a:solidFill>
                  <a:schemeClr val="accent2"/>
                </a:solidFill>
                <a:latin typeface="Arial" panose="020B0604020202020204" pitchFamily="34" charset="0"/>
                <a:cs typeface="Arial" panose="020B0604020202020204" pitchFamily="34" charset="0"/>
              </a:rPr>
            </a:br>
            <a:r>
              <a:rPr lang="en-US" sz="1600" dirty="0">
                <a:solidFill>
                  <a:schemeClr val="accent2"/>
                </a:solidFill>
                <a:latin typeface="Arial" panose="020B0604020202020204" pitchFamily="34" charset="0"/>
                <a:cs typeface="Arial" panose="020B0604020202020204" pitchFamily="34" charset="0"/>
              </a:rPr>
              <a:t>    send the desired pattern out of a</a:t>
            </a:r>
            <a:br>
              <a:rPr lang="en-US" sz="1600" dirty="0">
                <a:solidFill>
                  <a:schemeClr val="accent2"/>
                </a:solidFill>
                <a:latin typeface="Arial" panose="020B0604020202020204" pitchFamily="34" charset="0"/>
                <a:cs typeface="Arial" panose="020B0604020202020204" pitchFamily="34" charset="0"/>
              </a:rPr>
            </a:br>
            <a:r>
              <a:rPr lang="en-US" sz="1600" dirty="0">
                <a:solidFill>
                  <a:schemeClr val="accent2"/>
                </a:solidFill>
                <a:latin typeface="Arial" panose="020B0604020202020204" pitchFamily="34" charset="0"/>
                <a:cs typeface="Arial" panose="020B0604020202020204" pitchFamily="34" charset="0"/>
              </a:rPr>
              <a:t>    port pin.</a:t>
            </a:r>
            <a:br>
              <a:rPr lang="en-US" sz="1600" dirty="0">
                <a:solidFill>
                  <a:schemeClr val="accent2"/>
                </a:solidFill>
                <a:latin typeface="Arial" panose="020B0604020202020204" pitchFamily="34" charset="0"/>
                <a:cs typeface="Arial" panose="020B0604020202020204" pitchFamily="34" charset="0"/>
              </a:rPr>
            </a:br>
            <a:br>
              <a:rPr lang="en-US" sz="1600" dirty="0">
                <a:solidFill>
                  <a:schemeClr val="accent2"/>
                </a:solidFill>
                <a:latin typeface="Arial" panose="020B0604020202020204" pitchFamily="34" charset="0"/>
                <a:cs typeface="Arial" panose="020B0604020202020204" pitchFamily="34" charset="0"/>
              </a:rPr>
            </a:br>
            <a:r>
              <a:rPr lang="en-US" sz="1600" dirty="0">
                <a:solidFill>
                  <a:schemeClr val="accent2"/>
                </a:solidFill>
                <a:latin typeface="Arial" panose="020B0604020202020204" pitchFamily="34" charset="0"/>
                <a:cs typeface="Arial" panose="020B0604020202020204" pitchFamily="34" charset="0"/>
              </a:rPr>
              <a:t>  - Timer IRQs are used to set</a:t>
            </a:r>
            <a:br>
              <a:rPr lang="en-US" sz="1600" dirty="0">
                <a:solidFill>
                  <a:schemeClr val="accent2"/>
                </a:solidFill>
                <a:latin typeface="Arial" panose="020B0604020202020204" pitchFamily="34" charset="0"/>
                <a:cs typeface="Arial" panose="020B0604020202020204" pitchFamily="34" charset="0"/>
              </a:rPr>
            </a:br>
            <a:r>
              <a:rPr lang="en-US" sz="1600" dirty="0">
                <a:solidFill>
                  <a:schemeClr val="accent2"/>
                </a:solidFill>
                <a:latin typeface="Arial" panose="020B0604020202020204" pitchFamily="34" charset="0"/>
                <a:cs typeface="Arial" panose="020B0604020202020204" pitchFamily="34" charset="0"/>
              </a:rPr>
              <a:t>     the data and clock periods.</a:t>
            </a:r>
          </a:p>
        </p:txBody>
      </p:sp>
      <p:sp>
        <p:nvSpPr>
          <p:cNvPr id="9" name="Rectangle 8">
            <a:extLst>
              <a:ext uri="{FF2B5EF4-FFF2-40B4-BE49-F238E27FC236}">
                <a16:creationId xmlns:a16="http://schemas.microsoft.com/office/drawing/2014/main" id="{5FBA79CA-7554-42FE-B996-1EEAE868E4A2}"/>
              </a:ext>
            </a:extLst>
          </p:cNvPr>
          <p:cNvSpPr/>
          <p:nvPr/>
        </p:nvSpPr>
        <p:spPr>
          <a:xfrm>
            <a:off x="5486400" y="2361243"/>
            <a:ext cx="609600" cy="925479"/>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D3B6BDA-BAA4-4D5A-961C-9AF80E713479}"/>
              </a:ext>
            </a:extLst>
          </p:cNvPr>
          <p:cNvCxnSpPr>
            <a:cxnSpLocks/>
          </p:cNvCxnSpPr>
          <p:nvPr/>
        </p:nvCxnSpPr>
        <p:spPr>
          <a:xfrm flipH="1" flipV="1">
            <a:off x="5410200" y="1504950"/>
            <a:ext cx="262877" cy="64938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371F151-8FD1-4C5D-B804-6E15FAF76A5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12" t="42425" r="12565" b="25252"/>
          <a:stretch/>
        </p:blipFill>
        <p:spPr>
          <a:xfrm>
            <a:off x="3840423" y="651238"/>
            <a:ext cx="2827078" cy="777511"/>
          </a:xfrm>
          <a:prstGeom prst="rect">
            <a:avLst/>
          </a:prstGeom>
        </p:spPr>
      </p:pic>
    </p:spTree>
    <p:extLst>
      <p:ext uri="{BB962C8B-B14F-4D97-AF65-F5344CB8AC3E}">
        <p14:creationId xmlns:p14="http://schemas.microsoft.com/office/powerpoint/2010/main" val="1136154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7E26F58C-2507-4391-8CE1-0882398F6B6D}"/>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Once taken out of software reset, the </a:t>
            </a:r>
            <a:r>
              <a:rPr lang="en-US" sz="1600" dirty="0" err="1">
                <a:solidFill>
                  <a:schemeClr val="accent2"/>
                </a:solidFill>
                <a:latin typeface="Arial" panose="020B0604020202020204" pitchFamily="34" charset="0"/>
                <a:cs typeface="Arial" panose="020B0604020202020204" pitchFamily="34" charset="0"/>
              </a:rPr>
              <a:t>eUSCI_Ax</a:t>
            </a:r>
            <a:r>
              <a:rPr lang="en-US" sz="1600" dirty="0">
                <a:solidFill>
                  <a:schemeClr val="accent2"/>
                </a:solidFill>
                <a:latin typeface="Arial" panose="020B0604020202020204" pitchFamily="34" charset="0"/>
                <a:cs typeface="Arial" panose="020B0604020202020204" pitchFamily="34" charset="0"/>
              </a:rPr>
              <a:t> module is enabled and will wait in an idle state until information is ready to be transmitted. </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A Tx is initiated by writing </a:t>
            </a:r>
            <a:br>
              <a:rPr lang="en-US" sz="1600" dirty="0">
                <a:solidFill>
                  <a:schemeClr val="accent2"/>
                </a:solidFill>
                <a:latin typeface="Arial" panose="020B0604020202020204" pitchFamily="34" charset="0"/>
                <a:cs typeface="Arial" panose="020B0604020202020204" pitchFamily="34" charset="0"/>
              </a:rPr>
            </a:br>
            <a:r>
              <a:rPr lang="en-US" sz="1600" dirty="0">
                <a:solidFill>
                  <a:schemeClr val="accent2"/>
                </a:solidFill>
                <a:latin typeface="Arial" panose="020B0604020202020204" pitchFamily="34" charset="0"/>
                <a:cs typeface="Arial" panose="020B0604020202020204" pitchFamily="34" charset="0"/>
              </a:rPr>
              <a:t>a byte to the </a:t>
            </a:r>
            <a:r>
              <a:rPr lang="en-US" sz="1600" dirty="0" err="1">
                <a:solidFill>
                  <a:schemeClr val="accent2"/>
                </a:solidFill>
                <a:latin typeface="Arial" panose="020B0604020202020204" pitchFamily="34" charset="0"/>
                <a:cs typeface="Arial" panose="020B0604020202020204" pitchFamily="34" charset="0"/>
              </a:rPr>
              <a:t>eUSCI_Ax</a:t>
            </a:r>
            <a:r>
              <a:rPr lang="en-US" sz="1600" dirty="0">
                <a:solidFill>
                  <a:schemeClr val="accent2"/>
                </a:solidFill>
                <a:latin typeface="Arial" panose="020B0604020202020204" pitchFamily="34" charset="0"/>
                <a:cs typeface="Arial" panose="020B0604020202020204" pitchFamily="34" charset="0"/>
              </a:rPr>
              <a:t> </a:t>
            </a:r>
            <a:br>
              <a:rPr lang="en-US" sz="1600" dirty="0">
                <a:solidFill>
                  <a:schemeClr val="accent2"/>
                </a:solidFill>
                <a:latin typeface="Arial" panose="020B0604020202020204" pitchFamily="34" charset="0"/>
                <a:cs typeface="Arial" panose="020B0604020202020204" pitchFamily="34" charset="0"/>
              </a:rPr>
            </a:br>
            <a:r>
              <a:rPr lang="en-US" sz="1600" dirty="0">
                <a:solidFill>
                  <a:schemeClr val="accent2"/>
                </a:solidFill>
                <a:latin typeface="Arial" panose="020B0604020202020204" pitchFamily="34" charset="0"/>
                <a:cs typeface="Arial" panose="020B0604020202020204" pitchFamily="34" charset="0"/>
              </a:rPr>
              <a:t>Transmit Buffer </a:t>
            </a:r>
            <a:br>
              <a:rPr lang="en-US" sz="1600" dirty="0">
                <a:solidFill>
                  <a:schemeClr val="accent2"/>
                </a:solidFill>
                <a:latin typeface="Arial" panose="020B0604020202020204" pitchFamily="34" charset="0"/>
                <a:cs typeface="Arial" panose="020B0604020202020204" pitchFamily="34" charset="0"/>
              </a:rPr>
            </a:br>
            <a:r>
              <a:rPr lang="en-US" sz="1600" dirty="0">
                <a:solidFill>
                  <a:schemeClr val="accent2"/>
                </a:solidFill>
                <a:latin typeface="Arial" panose="020B0604020202020204" pitchFamily="34" charset="0"/>
                <a:cs typeface="Arial" panose="020B0604020202020204" pitchFamily="34" charset="0"/>
              </a:rPr>
              <a:t>(</a:t>
            </a:r>
            <a:r>
              <a:rPr lang="en-US" sz="1600" dirty="0" err="1">
                <a:solidFill>
                  <a:schemeClr val="accent2"/>
                </a:solidFill>
                <a:latin typeface="Arial" panose="020B0604020202020204" pitchFamily="34" charset="0"/>
                <a:cs typeface="Arial" panose="020B0604020202020204" pitchFamily="34" charset="0"/>
              </a:rPr>
              <a:t>UCAxTXBUF</a:t>
            </a:r>
            <a:r>
              <a:rPr lang="en-US" sz="1600" dirty="0">
                <a:solidFill>
                  <a:schemeClr val="accent2"/>
                </a:solidFill>
                <a:latin typeface="Arial" panose="020B0604020202020204" pitchFamily="34" charset="0"/>
                <a:cs typeface="Arial" panose="020B0604020202020204" pitchFamily="34" charset="0"/>
              </a:rPr>
              <a:t>).</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data in </a:t>
            </a:r>
            <a:r>
              <a:rPr lang="en-US" sz="1600" dirty="0" err="1">
                <a:solidFill>
                  <a:schemeClr val="accent2"/>
                </a:solidFill>
                <a:latin typeface="Arial" panose="020B0604020202020204" pitchFamily="34" charset="0"/>
                <a:cs typeface="Arial" panose="020B0604020202020204" pitchFamily="34" charset="0"/>
              </a:rPr>
              <a:t>UCAxTXBUF</a:t>
            </a:r>
            <a:r>
              <a:rPr lang="en-US" sz="1600" dirty="0">
                <a:solidFill>
                  <a:schemeClr val="accent2"/>
                </a:solidFill>
                <a:latin typeface="Arial" panose="020B0604020202020204" pitchFamily="34" charset="0"/>
                <a:cs typeface="Arial" panose="020B0604020202020204" pitchFamily="34" charset="0"/>
              </a:rPr>
              <a:t> </a:t>
            </a:r>
            <a:br>
              <a:rPr lang="en-US" sz="1600" dirty="0">
                <a:solidFill>
                  <a:schemeClr val="accent2"/>
                </a:solidFill>
                <a:latin typeface="Arial" panose="020B0604020202020204" pitchFamily="34" charset="0"/>
                <a:cs typeface="Arial" panose="020B0604020202020204" pitchFamily="34" charset="0"/>
              </a:rPr>
            </a:br>
            <a:r>
              <a:rPr lang="en-US" sz="1600" dirty="0">
                <a:solidFill>
                  <a:schemeClr val="accent2"/>
                </a:solidFill>
                <a:latin typeface="Arial" panose="020B0604020202020204" pitchFamily="34" charset="0"/>
                <a:cs typeface="Arial" panose="020B0604020202020204" pitchFamily="34" charset="0"/>
              </a:rPr>
              <a:t>is moved into the Tx shift </a:t>
            </a: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register and the baud </a:t>
            </a:r>
            <a:br>
              <a:rPr lang="en-US" sz="1600" dirty="0">
                <a:solidFill>
                  <a:schemeClr val="accent2"/>
                </a:solidFill>
                <a:latin typeface="Arial" panose="020B0604020202020204" pitchFamily="34" charset="0"/>
                <a:cs typeface="Arial" panose="020B0604020202020204" pitchFamily="34" charset="0"/>
              </a:rPr>
            </a:br>
            <a:r>
              <a:rPr lang="en-US" sz="1600" dirty="0">
                <a:solidFill>
                  <a:schemeClr val="accent2"/>
                </a:solidFill>
                <a:latin typeface="Arial" panose="020B0604020202020204" pitchFamily="34" charset="0"/>
                <a:cs typeface="Arial" panose="020B0604020202020204" pitchFamily="34" charset="0"/>
              </a:rPr>
              <a:t>rate generator beings </a:t>
            </a:r>
            <a:br>
              <a:rPr lang="en-US" sz="1600" dirty="0">
                <a:solidFill>
                  <a:schemeClr val="accent2"/>
                </a:solidFill>
                <a:latin typeface="Arial" panose="020B0604020202020204" pitchFamily="34" charset="0"/>
                <a:cs typeface="Arial" panose="020B0604020202020204" pitchFamily="34" charset="0"/>
              </a:rPr>
            </a:br>
            <a:r>
              <a:rPr lang="en-US" sz="1600" dirty="0">
                <a:solidFill>
                  <a:schemeClr val="accent2"/>
                </a:solidFill>
                <a:latin typeface="Arial" panose="020B0604020202020204" pitchFamily="34" charset="0"/>
                <a:cs typeface="Arial" panose="020B0604020202020204" pitchFamily="34" charset="0"/>
              </a:rPr>
              <a:t>producing clocks.</a:t>
            </a:r>
          </a:p>
        </p:txBody>
      </p:sp>
      <p:pic>
        <p:nvPicPr>
          <p:cNvPr id="19" name="Picture 18" descr="A picture containing screenshot&#10;&#10;Description automatically generated">
            <a:extLst>
              <a:ext uri="{FF2B5EF4-FFF2-40B4-BE49-F238E27FC236}">
                <a16:creationId xmlns:a16="http://schemas.microsoft.com/office/drawing/2014/main" id="{48242C29-D87D-45EC-9BCC-6C7CF4CF3B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4393" y="2054180"/>
            <a:ext cx="3635007" cy="2596433"/>
          </a:xfrm>
          <a:prstGeom prst="rect">
            <a:avLst/>
          </a:prstGeom>
        </p:spPr>
      </p:pic>
    </p:spTree>
    <p:extLst>
      <p:ext uri="{BB962C8B-B14F-4D97-AF65-F5344CB8AC3E}">
        <p14:creationId xmlns:p14="http://schemas.microsoft.com/office/powerpoint/2010/main" val="2129598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7E26F58C-2507-4391-8CE1-0882398F6B6D}"/>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UCTXIFG (in </a:t>
            </a:r>
            <a:r>
              <a:rPr lang="en-US" sz="1600" dirty="0" err="1">
                <a:solidFill>
                  <a:schemeClr val="accent2"/>
                </a:solidFill>
                <a:latin typeface="Arial" panose="020B0604020202020204" pitchFamily="34" charset="0"/>
                <a:cs typeface="Arial" panose="020B0604020202020204" pitchFamily="34" charset="0"/>
              </a:rPr>
              <a:t>UCAxIFG</a:t>
            </a:r>
            <a:r>
              <a:rPr lang="en-US" sz="1600" dirty="0">
                <a:solidFill>
                  <a:schemeClr val="accent2"/>
                </a:solidFill>
                <a:latin typeface="Arial" panose="020B0604020202020204" pitchFamily="34" charset="0"/>
                <a:cs typeface="Arial" panose="020B0604020202020204" pitchFamily="34" charset="0"/>
              </a:rPr>
              <a:t>) flag provides the status of the transmission.</a:t>
            </a:r>
          </a:p>
          <a:p>
            <a:pPr marL="228600" indent="-228600" algn="l">
              <a:buFont typeface="Arial" panose="020B0604020202020204" pitchFamily="34" charset="0"/>
              <a:buChar char="•"/>
            </a:pPr>
            <a:endParaRPr lang="en-US" sz="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When UCTXIFG = 0, data is being shifted out and new data should not be written to the Tx buffer.</a:t>
            </a:r>
          </a:p>
          <a:p>
            <a:pPr marL="228600" indent="-228600" algn="l">
              <a:buFont typeface="Arial" panose="020B0604020202020204" pitchFamily="34" charset="0"/>
              <a:buChar char="•"/>
            </a:pPr>
            <a:endParaRPr lang="en-US" sz="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When UCTXIFG = 1, new data can be written to the Tx buffer</a:t>
            </a:r>
          </a:p>
        </p:txBody>
      </p:sp>
      <p:pic>
        <p:nvPicPr>
          <p:cNvPr id="5" name="Picture 4" descr="A screenshot of a cell phone&#10;&#10;Description automatically generated">
            <a:extLst>
              <a:ext uri="{FF2B5EF4-FFF2-40B4-BE49-F238E27FC236}">
                <a16:creationId xmlns:a16="http://schemas.microsoft.com/office/drawing/2014/main" id="{3EA923F0-2A6A-496E-9442-0D72392909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2646759"/>
            <a:ext cx="5410200" cy="2145563"/>
          </a:xfrm>
          <a:prstGeom prst="rect">
            <a:avLst/>
          </a:prstGeom>
        </p:spPr>
      </p:pic>
    </p:spTree>
    <p:extLst>
      <p:ext uri="{BB962C8B-B14F-4D97-AF65-F5344CB8AC3E}">
        <p14:creationId xmlns:p14="http://schemas.microsoft.com/office/powerpoint/2010/main" val="894654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14: Serial Communications in C</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400801"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14.1.2 UART Transmit on the MSP430FR2355 - Configuration</a:t>
            </a:r>
          </a:p>
        </p:txBody>
      </p:sp>
      <p:pic>
        <p:nvPicPr>
          <p:cNvPr id="17" name="Picture 16">
            <a:extLst>
              <a:ext uri="{FF2B5EF4-FFF2-40B4-BE49-F238E27FC236}">
                <a16:creationId xmlns:a16="http://schemas.microsoft.com/office/drawing/2014/main" id="{33BACBCE-DE74-4599-AF9E-C4E35380F3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145951" y="2833293"/>
            <a:ext cx="1219200" cy="1612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F1997D10-9FE3-40F5-BA6B-B961C760B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864711"/>
            <a:ext cx="1937664" cy="2710855"/>
          </a:xfrm>
          <a:prstGeom prst="rect">
            <a:avLst/>
          </a:prstGeom>
        </p:spPr>
      </p:pic>
      <p:pic>
        <p:nvPicPr>
          <p:cNvPr id="13" name="Picture 2" descr="Subscribe to Dr. LaMeres' YouTube Channel">
            <a:extLst>
              <a:ext uri="{FF2B5EF4-FFF2-40B4-BE49-F238E27FC236}">
                <a16:creationId xmlns:a16="http://schemas.microsoft.com/office/drawing/2014/main" id="{C9B38A39-ECB2-464F-982A-4F5EFE791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652323"/>
            <a:ext cx="2209800" cy="62211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FFA0E63-F7B6-48CE-972E-86888F17AA77}"/>
              </a:ext>
            </a:extLst>
          </p:cNvPr>
          <p:cNvSpPr txBox="1"/>
          <p:nvPr/>
        </p:nvSpPr>
        <p:spPr>
          <a:xfrm>
            <a:off x="2906652" y="2372181"/>
            <a:ext cx="3810000" cy="276999"/>
          </a:xfrm>
          <a:prstGeom prst="rect">
            <a:avLst/>
          </a:prstGeom>
          <a:noFill/>
        </p:spPr>
        <p:txBody>
          <a:bodyPr wrap="square" rtlCol="0">
            <a:spAutoFit/>
          </a:bodyPr>
          <a:lstStyle/>
          <a:p>
            <a:r>
              <a:rPr lang="en-US" sz="1200" dirty="0">
                <a:hlinkClick r:id="rId5"/>
              </a:rPr>
              <a:t>www.youtube.com/c/DigitalLogicProgramming_LaMeres</a:t>
            </a:r>
            <a:r>
              <a:rPr lang="en-US" sz="1200" dirty="0"/>
              <a:t> </a:t>
            </a:r>
          </a:p>
        </p:txBody>
      </p:sp>
    </p:spTree>
    <p:extLst>
      <p:ext uri="{BB962C8B-B14F-4D97-AF65-F5344CB8AC3E}">
        <p14:creationId xmlns:p14="http://schemas.microsoft.com/office/powerpoint/2010/main" val="3878786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14: Serial Communications in C</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55320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14.1.2 UART Transmit on the MSP430FR2355 – </a:t>
            </a:r>
            <a:r>
              <a:rPr lang="en-US" sz="1400" b="1" cap="small" dirty="0">
                <a:solidFill>
                  <a:schemeClr val="accent2"/>
                </a:solidFill>
                <a:latin typeface="Arial" panose="020B0604020202020204" pitchFamily="34" charset="0"/>
                <a:cs typeface="Arial" panose="020B0604020202020204" pitchFamily="34" charset="0"/>
              </a:rPr>
              <a:t>Setting Baud Rate</a:t>
            </a:r>
          </a:p>
        </p:txBody>
      </p:sp>
      <p:pic>
        <p:nvPicPr>
          <p:cNvPr id="17" name="Picture 16">
            <a:extLst>
              <a:ext uri="{FF2B5EF4-FFF2-40B4-BE49-F238E27FC236}">
                <a16:creationId xmlns:a16="http://schemas.microsoft.com/office/drawing/2014/main" id="{33BACBCE-DE74-4599-AF9E-C4E35380F3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145951" y="2833293"/>
            <a:ext cx="1219200" cy="1612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F1997D10-9FE3-40F5-BA6B-B961C760B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864711"/>
            <a:ext cx="1937664" cy="2710855"/>
          </a:xfrm>
          <a:prstGeom prst="rect">
            <a:avLst/>
          </a:prstGeom>
        </p:spPr>
      </p:pic>
    </p:spTree>
    <p:extLst>
      <p:ext uri="{BB962C8B-B14F-4D97-AF65-F5344CB8AC3E}">
        <p14:creationId xmlns:p14="http://schemas.microsoft.com/office/powerpoint/2010/main" val="82103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7E26F58C-2507-4391-8CE1-0882398F6B6D}"/>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85750" indent="-28575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a:t>
            </a:r>
            <a:r>
              <a:rPr lang="en-US" sz="1600" dirty="0" err="1">
                <a:solidFill>
                  <a:schemeClr val="accent2"/>
                </a:solidFill>
                <a:latin typeface="Arial" panose="020B0604020202020204" pitchFamily="34" charset="0"/>
                <a:cs typeface="Arial" panose="020B0604020202020204" pitchFamily="34" charset="0"/>
              </a:rPr>
              <a:t>eUSCI_Ax</a:t>
            </a:r>
            <a:r>
              <a:rPr lang="en-US" sz="1600" dirty="0">
                <a:solidFill>
                  <a:schemeClr val="accent2"/>
                </a:solidFill>
                <a:latin typeface="Arial" panose="020B0604020202020204" pitchFamily="34" charset="0"/>
                <a:cs typeface="Arial" panose="020B0604020202020204" pitchFamily="34" charset="0"/>
              </a:rPr>
              <a:t> peripheral has a baud rate generation circuit that can produce standard baud rates from nonstandard clock sources such as SMCLK (1MHz) and ACLK (32.768kHz).</a:t>
            </a:r>
          </a:p>
          <a:p>
            <a:pPr marL="285750" indent="-285750" algn="l">
              <a:buFont typeface="Arial" panose="020B0604020202020204" pitchFamily="34" charset="0"/>
              <a:buChar char="•"/>
            </a:pPr>
            <a:endParaRPr lang="en-US" sz="300" dirty="0">
              <a:solidFill>
                <a:schemeClr val="accent2"/>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baud rate is set using two configuration registers, the </a:t>
            </a:r>
            <a:r>
              <a:rPr lang="en-US" sz="1600" dirty="0" err="1">
                <a:solidFill>
                  <a:schemeClr val="accent2"/>
                </a:solidFill>
                <a:latin typeface="Arial" panose="020B0604020202020204" pitchFamily="34" charset="0"/>
                <a:cs typeface="Arial" panose="020B0604020202020204" pitchFamily="34" charset="0"/>
              </a:rPr>
              <a:t>eUSCI_Ax</a:t>
            </a:r>
            <a:r>
              <a:rPr lang="en-US" sz="1600" dirty="0">
                <a:solidFill>
                  <a:schemeClr val="accent2"/>
                </a:solidFill>
                <a:latin typeface="Arial" panose="020B0604020202020204" pitchFamily="34" charset="0"/>
                <a:cs typeface="Arial" panose="020B0604020202020204" pitchFamily="34" charset="0"/>
              </a:rPr>
              <a:t> Baud Rate Control Word (</a:t>
            </a:r>
            <a:r>
              <a:rPr lang="en-US" sz="1600" dirty="0" err="1">
                <a:solidFill>
                  <a:schemeClr val="accent2"/>
                </a:solidFill>
                <a:latin typeface="Arial" panose="020B0604020202020204" pitchFamily="34" charset="0"/>
                <a:cs typeface="Arial" panose="020B0604020202020204" pitchFamily="34" charset="0"/>
              </a:rPr>
              <a:t>UCAxBRW</a:t>
            </a:r>
            <a:r>
              <a:rPr lang="en-US" sz="1600" dirty="0">
                <a:solidFill>
                  <a:schemeClr val="accent2"/>
                </a:solidFill>
                <a:latin typeface="Arial" panose="020B0604020202020204" pitchFamily="34" charset="0"/>
                <a:cs typeface="Arial" panose="020B0604020202020204" pitchFamily="34" charset="0"/>
              </a:rPr>
              <a:t>) and </a:t>
            </a:r>
            <a:r>
              <a:rPr lang="en-US" sz="1600" dirty="0" err="1">
                <a:solidFill>
                  <a:schemeClr val="accent2"/>
                </a:solidFill>
                <a:latin typeface="Arial" panose="020B0604020202020204" pitchFamily="34" charset="0"/>
                <a:cs typeface="Arial" panose="020B0604020202020204" pitchFamily="34" charset="0"/>
              </a:rPr>
              <a:t>eUSCI_Ax</a:t>
            </a:r>
            <a:r>
              <a:rPr lang="en-US" sz="1600" dirty="0">
                <a:solidFill>
                  <a:schemeClr val="accent2"/>
                </a:solidFill>
                <a:latin typeface="Arial" panose="020B0604020202020204" pitchFamily="34" charset="0"/>
                <a:cs typeface="Arial" panose="020B0604020202020204" pitchFamily="34" charset="0"/>
              </a:rPr>
              <a:t> Modulation Control Word (</a:t>
            </a:r>
            <a:r>
              <a:rPr lang="en-US" sz="1600" dirty="0" err="1">
                <a:solidFill>
                  <a:schemeClr val="accent2"/>
                </a:solidFill>
                <a:latin typeface="Arial" panose="020B0604020202020204" pitchFamily="34" charset="0"/>
                <a:cs typeface="Arial" panose="020B0604020202020204" pitchFamily="34" charset="0"/>
              </a:rPr>
              <a:t>UCAxMCTLW</a:t>
            </a:r>
            <a:r>
              <a:rPr lang="en-US" sz="1600" dirty="0">
                <a:solidFill>
                  <a:schemeClr val="accent2"/>
                </a:solidFill>
                <a:latin typeface="Arial" panose="020B0604020202020204" pitchFamily="34" charset="0"/>
                <a:cs typeface="Arial" panose="020B0604020202020204" pitchFamily="34" charset="0"/>
              </a:rPr>
              <a:t>) </a:t>
            </a:r>
            <a:r>
              <a:rPr lang="en-US" sz="1600" dirty="0" err="1">
                <a:solidFill>
                  <a:schemeClr val="accent2"/>
                </a:solidFill>
                <a:latin typeface="Arial" panose="020B0604020202020204" pitchFamily="34" charset="0"/>
                <a:cs typeface="Arial" panose="020B0604020202020204" pitchFamily="34" charset="0"/>
              </a:rPr>
              <a:t>regsiters</a:t>
            </a:r>
            <a:r>
              <a:rPr lang="en-US" sz="1600" dirty="0">
                <a:solidFill>
                  <a:schemeClr val="accent2"/>
                </a:solidFill>
                <a:latin typeface="Arial" panose="020B0604020202020204" pitchFamily="34" charset="0"/>
                <a:cs typeface="Arial" panose="020B0604020202020204" pitchFamily="34" charset="0"/>
              </a:rPr>
              <a:t>.</a:t>
            </a:r>
          </a:p>
          <a:p>
            <a:pPr algn="l"/>
            <a:endParaRPr lang="en-US" sz="1600" dirty="0">
              <a:solidFill>
                <a:schemeClr val="accent2"/>
              </a:solidFill>
              <a:latin typeface="Arial" panose="020B0604020202020204" pitchFamily="34" charset="0"/>
              <a:cs typeface="Arial" panose="020B0604020202020204" pitchFamily="34" charset="0"/>
            </a:endParaRPr>
          </a:p>
        </p:txBody>
      </p:sp>
      <p:pic>
        <p:nvPicPr>
          <p:cNvPr id="19" name="Picture 18" descr="A picture containing screenshot&#10;&#10;Description automatically generated">
            <a:extLst>
              <a:ext uri="{FF2B5EF4-FFF2-40B4-BE49-F238E27FC236}">
                <a16:creationId xmlns:a16="http://schemas.microsoft.com/office/drawing/2014/main" id="{5584476C-C6AD-4762-BAE1-DBCA83267C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2896" y="2624666"/>
            <a:ext cx="2974354" cy="2124538"/>
          </a:xfrm>
          <a:prstGeom prst="rect">
            <a:avLst/>
          </a:prstGeom>
        </p:spPr>
      </p:pic>
      <p:sp>
        <p:nvSpPr>
          <p:cNvPr id="20" name="Rectangle 19">
            <a:extLst>
              <a:ext uri="{FF2B5EF4-FFF2-40B4-BE49-F238E27FC236}">
                <a16:creationId xmlns:a16="http://schemas.microsoft.com/office/drawing/2014/main" id="{CDE22843-2D8A-4B65-94F1-90AF6AAB2A9B}"/>
              </a:ext>
            </a:extLst>
          </p:cNvPr>
          <p:cNvSpPr/>
          <p:nvPr/>
        </p:nvSpPr>
        <p:spPr>
          <a:xfrm>
            <a:off x="2895600" y="2761457"/>
            <a:ext cx="1921650" cy="715522"/>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5233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5" name="Picture 4" descr="A screenshot of a cell phone&#10;&#10;Description automatically generated">
            <a:extLst>
              <a:ext uri="{FF2B5EF4-FFF2-40B4-BE49-F238E27FC236}">
                <a16:creationId xmlns:a16="http://schemas.microsoft.com/office/drawing/2014/main" id="{76CE11FC-9608-49B1-A687-F3D46D59A1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581150"/>
            <a:ext cx="6598301" cy="2356536"/>
          </a:xfrm>
          <a:prstGeom prst="rect">
            <a:avLst/>
          </a:prstGeom>
        </p:spPr>
      </p:pic>
    </p:spTree>
    <p:extLst>
      <p:ext uri="{BB962C8B-B14F-4D97-AF65-F5344CB8AC3E}">
        <p14:creationId xmlns:p14="http://schemas.microsoft.com/office/powerpoint/2010/main" val="18188014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1" y="492887"/>
            <a:ext cx="6871487"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Calculating Error of </a:t>
            </a:r>
            <a:r>
              <a:rPr lang="en-US" sz="2000" b="1" cap="small" dirty="0" err="1">
                <a:solidFill>
                  <a:schemeClr val="accent2"/>
                </a:solidFill>
                <a:latin typeface="Arial" panose="020B0604020202020204" pitchFamily="34" charset="0"/>
                <a:cs typeface="Arial" panose="020B0604020202020204" pitchFamily="34" charset="0"/>
              </a:rPr>
              <a:t>eUSCI</a:t>
            </a:r>
            <a:r>
              <a:rPr lang="en-US" sz="2000" b="1" cap="small" dirty="0">
                <a:solidFill>
                  <a:schemeClr val="accent2"/>
                </a:solidFill>
                <a:latin typeface="Arial" panose="020B0604020202020204" pitchFamily="34" charset="0"/>
                <a:cs typeface="Arial" panose="020B0604020202020204" pitchFamily="34" charset="0"/>
              </a:rPr>
              <a:t> </a:t>
            </a:r>
            <a:r>
              <a:rPr lang="en-US" sz="2000" b="1" cap="small" dirty="0" err="1">
                <a:solidFill>
                  <a:schemeClr val="accent2"/>
                </a:solidFill>
                <a:latin typeface="Arial" panose="020B0604020202020204" pitchFamily="34" charset="0"/>
                <a:cs typeface="Arial" panose="020B0604020202020204" pitchFamily="34" charset="0"/>
              </a:rPr>
              <a:t>Prescaler</a:t>
            </a:r>
            <a:r>
              <a:rPr lang="en-US" sz="2000" b="1" cap="small" dirty="0">
                <a:solidFill>
                  <a:schemeClr val="accent2"/>
                </a:solidFill>
                <a:latin typeface="Arial" panose="020B0604020202020204" pitchFamily="34" charset="0"/>
                <a:cs typeface="Arial" panose="020B0604020202020204" pitchFamily="34" charset="0"/>
              </a:rPr>
              <a:t> </a:t>
            </a:r>
            <a:r>
              <a:rPr lang="en-US" sz="2000" b="1" cap="small" dirty="0" err="1">
                <a:solidFill>
                  <a:schemeClr val="accent2"/>
                </a:solidFill>
                <a:latin typeface="Arial" panose="020B0604020202020204" pitchFamily="34" charset="0"/>
                <a:cs typeface="Arial" panose="020B0604020202020204" pitchFamily="34" charset="0"/>
              </a:rPr>
              <a:t>Devision</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5" name="Picture 4" descr="A screenshot of a cell phone&#10;&#10;Description automatically generated">
            <a:extLst>
              <a:ext uri="{FF2B5EF4-FFF2-40B4-BE49-F238E27FC236}">
                <a16:creationId xmlns:a16="http://schemas.microsoft.com/office/drawing/2014/main" id="{B4A8618D-7F1C-4498-BF36-141AED6CB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405" y="1276350"/>
            <a:ext cx="6034015" cy="2998470"/>
          </a:xfrm>
          <a:prstGeom prst="rect">
            <a:avLst/>
          </a:prstGeom>
        </p:spPr>
      </p:pic>
    </p:spTree>
    <p:extLst>
      <p:ext uri="{BB962C8B-B14F-4D97-AF65-F5344CB8AC3E}">
        <p14:creationId xmlns:p14="http://schemas.microsoft.com/office/powerpoint/2010/main" val="24330097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1" y="492887"/>
            <a:ext cx="6871487"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Calculating Error of </a:t>
            </a:r>
            <a:r>
              <a:rPr lang="en-US" sz="2000" b="1" cap="small" dirty="0" err="1">
                <a:solidFill>
                  <a:schemeClr val="accent2"/>
                </a:solidFill>
                <a:latin typeface="Arial" panose="020B0604020202020204" pitchFamily="34" charset="0"/>
                <a:cs typeface="Arial" panose="020B0604020202020204" pitchFamily="34" charset="0"/>
              </a:rPr>
              <a:t>eUSCI</a:t>
            </a:r>
            <a:r>
              <a:rPr lang="en-US" sz="2000" b="1" cap="small" dirty="0">
                <a:solidFill>
                  <a:schemeClr val="accent2"/>
                </a:solidFill>
                <a:latin typeface="Arial" panose="020B0604020202020204" pitchFamily="34" charset="0"/>
                <a:cs typeface="Arial" panose="020B0604020202020204" pitchFamily="34" charset="0"/>
              </a:rPr>
              <a:t> </a:t>
            </a:r>
            <a:r>
              <a:rPr lang="en-US" sz="2000" b="1" cap="small" dirty="0" err="1">
                <a:solidFill>
                  <a:schemeClr val="accent2"/>
                </a:solidFill>
                <a:latin typeface="Arial" panose="020B0604020202020204" pitchFamily="34" charset="0"/>
                <a:cs typeface="Arial" panose="020B0604020202020204" pitchFamily="34" charset="0"/>
              </a:rPr>
              <a:t>Prescaler</a:t>
            </a:r>
            <a:r>
              <a:rPr lang="en-US" sz="2000" b="1" cap="small" dirty="0">
                <a:solidFill>
                  <a:schemeClr val="accent2"/>
                </a:solidFill>
                <a:latin typeface="Arial" panose="020B0604020202020204" pitchFamily="34" charset="0"/>
                <a:cs typeface="Arial" panose="020B0604020202020204" pitchFamily="34" charset="0"/>
              </a:rPr>
              <a:t> </a:t>
            </a:r>
            <a:r>
              <a:rPr lang="en-US" sz="2000" b="1" cap="small" dirty="0" err="1">
                <a:solidFill>
                  <a:schemeClr val="accent2"/>
                </a:solidFill>
                <a:latin typeface="Arial" panose="020B0604020202020204" pitchFamily="34" charset="0"/>
                <a:cs typeface="Arial" panose="020B0604020202020204" pitchFamily="34" charset="0"/>
              </a:rPr>
              <a:t>Devision</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5" name="Picture 4">
            <a:extLst>
              <a:ext uri="{FF2B5EF4-FFF2-40B4-BE49-F238E27FC236}">
                <a16:creationId xmlns:a16="http://schemas.microsoft.com/office/drawing/2014/main" id="{B4A8618D-7F1C-4498-BF36-141AED6CB19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51258" y="1276350"/>
            <a:ext cx="5080309" cy="2998470"/>
          </a:xfrm>
          <a:prstGeom prst="rect">
            <a:avLst/>
          </a:prstGeom>
        </p:spPr>
      </p:pic>
    </p:spTree>
    <p:extLst>
      <p:ext uri="{BB962C8B-B14F-4D97-AF65-F5344CB8AC3E}">
        <p14:creationId xmlns:p14="http://schemas.microsoft.com/office/powerpoint/2010/main" val="842327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7E26F58C-2507-4391-8CE1-0882398F6B6D}"/>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Modulation circuits dynamically add and subtract BRCLK periods to the baud rate clock that drives the shift register.</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By adding small amounts of time from the BRCLK clock period to the baud rate clock, the timing error can be reduced.</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In low frequency mode, the baud rate generator uses the second modulation stage to create the desired baud rate.</a:t>
            </a:r>
          </a:p>
        </p:txBody>
      </p:sp>
      <p:sp>
        <p:nvSpPr>
          <p:cNvPr id="9" name="Subtitle 2">
            <a:extLst>
              <a:ext uri="{FF2B5EF4-FFF2-40B4-BE49-F238E27FC236}">
                <a16:creationId xmlns:a16="http://schemas.microsoft.com/office/drawing/2014/main" id="{867FF46C-7C68-4BA4-89D3-19EBFC72BF3B}"/>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0" name="Subtitle 2">
            <a:extLst>
              <a:ext uri="{FF2B5EF4-FFF2-40B4-BE49-F238E27FC236}">
                <a16:creationId xmlns:a16="http://schemas.microsoft.com/office/drawing/2014/main" id="{6C3D05D7-29DB-41FE-B67E-4A321EF77449}"/>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2" name="Subtitle 2">
            <a:extLst>
              <a:ext uri="{FF2B5EF4-FFF2-40B4-BE49-F238E27FC236}">
                <a16:creationId xmlns:a16="http://schemas.microsoft.com/office/drawing/2014/main" id="{DD1274FA-492E-4A1B-AC82-C4128C1E5A24}"/>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3" name="Subtitle 2">
            <a:extLst>
              <a:ext uri="{FF2B5EF4-FFF2-40B4-BE49-F238E27FC236}">
                <a16:creationId xmlns:a16="http://schemas.microsoft.com/office/drawing/2014/main" id="{D1E3FEA8-47B1-4697-8C90-1624FE3F8962}"/>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5" name="Subtitle 2">
            <a:extLst>
              <a:ext uri="{FF2B5EF4-FFF2-40B4-BE49-F238E27FC236}">
                <a16:creationId xmlns:a16="http://schemas.microsoft.com/office/drawing/2014/main" id="{D7A95ABB-A9A1-48BA-B639-C21BD52F6F6D}"/>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6" name="Subtitle 2">
            <a:extLst>
              <a:ext uri="{FF2B5EF4-FFF2-40B4-BE49-F238E27FC236}">
                <a16:creationId xmlns:a16="http://schemas.microsoft.com/office/drawing/2014/main" id="{34C9A3B3-F260-4212-8BF9-36F336A3EFE4}"/>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1036FB3D-E8D4-46E4-91D3-DBF34FC2DA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8" name="Rectangle 17">
            <a:extLst>
              <a:ext uri="{FF2B5EF4-FFF2-40B4-BE49-F238E27FC236}">
                <a16:creationId xmlns:a16="http://schemas.microsoft.com/office/drawing/2014/main" id="{F7774B91-13FB-41EF-9105-37969B102899}"/>
              </a:ext>
            </a:extLst>
          </p:cNvPr>
          <p:cNvSpPr/>
          <p:nvPr/>
        </p:nvSpPr>
        <p:spPr>
          <a:xfrm>
            <a:off x="4938885" y="3777818"/>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60891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5" name="Picture 4">
            <a:extLst>
              <a:ext uri="{FF2B5EF4-FFF2-40B4-BE49-F238E27FC236}">
                <a16:creationId xmlns:a16="http://schemas.microsoft.com/office/drawing/2014/main" id="{76CE11FC-9608-49B1-A687-F3D46D59A1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9570" y="958061"/>
            <a:ext cx="6629400" cy="3817825"/>
          </a:xfrm>
          <a:prstGeom prst="rect">
            <a:avLst/>
          </a:prstGeom>
        </p:spPr>
      </p:pic>
    </p:spTree>
    <p:extLst>
      <p:ext uri="{BB962C8B-B14F-4D97-AF65-F5344CB8AC3E}">
        <p14:creationId xmlns:p14="http://schemas.microsoft.com/office/powerpoint/2010/main" val="2780443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390EA5-A026-4A98-A199-39AEDC6EFB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2800" y="2267322"/>
            <a:ext cx="3425254" cy="2507093"/>
          </a:xfrm>
          <a:prstGeom prst="rect">
            <a:avLst/>
          </a:prstGeom>
        </p:spPr>
      </p:pic>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457D9AB9-75F9-43ED-9A54-C8BB3539F6FC}"/>
              </a:ext>
            </a:extLst>
          </p:cNvPr>
          <p:cNvSpPr txBox="1">
            <a:spLocks/>
          </p:cNvSpPr>
          <p:nvPr/>
        </p:nvSpPr>
        <p:spPr>
          <a:xfrm>
            <a:off x="190500" y="484467"/>
            <a:ext cx="6667500" cy="329249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Serial Communications on MCU’s</a:t>
            </a:r>
            <a:br>
              <a:rPr lang="en-US" sz="1600" b="1" dirty="0">
                <a:solidFill>
                  <a:schemeClr val="accent2"/>
                </a:solidFill>
                <a:latin typeface="Arial" panose="020B0604020202020204" pitchFamily="34" charset="0"/>
                <a:cs typeface="Arial" panose="020B0604020202020204" pitchFamily="34" charset="0"/>
              </a:rPr>
            </a:br>
            <a:br>
              <a:rPr lang="en-US" sz="1600" b="1" dirty="0">
                <a:solidFill>
                  <a:schemeClr val="accent2"/>
                </a:solidFill>
                <a:latin typeface="Arial" panose="020B0604020202020204" pitchFamily="34" charset="0"/>
                <a:cs typeface="Arial" panose="020B0604020202020204" pitchFamily="34" charset="0"/>
              </a:rPr>
            </a:br>
            <a:r>
              <a:rPr lang="en-US" sz="1600" b="1" dirty="0">
                <a:solidFill>
                  <a:schemeClr val="accent2"/>
                </a:solidFill>
                <a:latin typeface="Arial" panose="020B0604020202020204" pitchFamily="34" charset="0"/>
                <a:cs typeface="Arial" panose="020B0604020202020204" pitchFamily="34" charset="0"/>
              </a:rPr>
              <a:t>- Method 1 – “Bit Banging”</a:t>
            </a:r>
            <a:br>
              <a:rPr lang="en-US" sz="1600" b="1" dirty="0">
                <a:solidFill>
                  <a:schemeClr val="accent2"/>
                </a:solidFill>
                <a:latin typeface="Arial" panose="020B0604020202020204" pitchFamily="34" charset="0"/>
                <a:cs typeface="Arial" panose="020B0604020202020204" pitchFamily="34" charset="0"/>
              </a:rPr>
            </a:br>
            <a:br>
              <a:rPr lang="en-US" sz="1600" b="1" dirty="0">
                <a:solidFill>
                  <a:schemeClr val="accent2"/>
                </a:solidFill>
                <a:latin typeface="Arial" panose="020B0604020202020204" pitchFamily="34" charset="0"/>
                <a:cs typeface="Arial" panose="020B0604020202020204" pitchFamily="34" charset="0"/>
              </a:rPr>
            </a:br>
            <a:r>
              <a:rPr lang="en-US" sz="1600" b="1" dirty="0">
                <a:solidFill>
                  <a:schemeClr val="accent2"/>
                </a:solidFill>
                <a:latin typeface="Arial" panose="020B0604020202020204" pitchFamily="34" charset="0"/>
                <a:cs typeface="Arial" panose="020B0604020202020204" pitchFamily="34" charset="0"/>
              </a:rPr>
              <a:t>- Method 2 – “Built in Serial Peripherals”</a:t>
            </a:r>
            <a:br>
              <a:rPr lang="en-US" sz="1600" b="1" dirty="0">
                <a:solidFill>
                  <a:schemeClr val="accent2"/>
                </a:solidFill>
                <a:latin typeface="Arial" panose="020B0604020202020204" pitchFamily="34" charset="0"/>
                <a:cs typeface="Arial" panose="020B0604020202020204" pitchFamily="34" charset="0"/>
              </a:rPr>
            </a:br>
            <a:br>
              <a:rPr lang="en-US" sz="1600" b="1" dirty="0">
                <a:solidFill>
                  <a:schemeClr val="accent2"/>
                </a:solidFill>
                <a:latin typeface="Arial" panose="020B0604020202020204" pitchFamily="34" charset="0"/>
                <a:cs typeface="Arial" panose="020B0604020202020204" pitchFamily="34" charset="0"/>
              </a:rPr>
            </a:br>
            <a:r>
              <a:rPr lang="en-US" sz="1600" b="1" dirty="0">
                <a:solidFill>
                  <a:schemeClr val="accent2"/>
                </a:solidFill>
                <a:latin typeface="Arial" panose="020B0604020202020204" pitchFamily="34" charset="0"/>
                <a:cs typeface="Arial" panose="020B0604020202020204" pitchFamily="34" charset="0"/>
              </a:rPr>
              <a:t> </a:t>
            </a:r>
            <a:r>
              <a:rPr lang="en-US" sz="1600" dirty="0">
                <a:solidFill>
                  <a:schemeClr val="accent2"/>
                </a:solidFill>
                <a:latin typeface="Arial" panose="020B0604020202020204" pitchFamily="34" charset="0"/>
                <a:cs typeface="Arial" panose="020B0604020202020204" pitchFamily="34" charset="0"/>
              </a:rPr>
              <a:t> - enhanced Universal Serial </a:t>
            </a:r>
            <a:br>
              <a:rPr lang="en-US" sz="1600" dirty="0">
                <a:solidFill>
                  <a:schemeClr val="accent2"/>
                </a:solidFill>
                <a:latin typeface="Arial" panose="020B0604020202020204" pitchFamily="34" charset="0"/>
                <a:cs typeface="Arial" panose="020B0604020202020204" pitchFamily="34" charset="0"/>
              </a:rPr>
            </a:br>
            <a:r>
              <a:rPr lang="en-US" sz="1600" dirty="0">
                <a:solidFill>
                  <a:schemeClr val="accent2"/>
                </a:solidFill>
                <a:latin typeface="Arial" panose="020B0604020202020204" pitchFamily="34" charset="0"/>
                <a:cs typeface="Arial" panose="020B0604020202020204" pitchFamily="34" charset="0"/>
              </a:rPr>
              <a:t>    Communication Interfaces </a:t>
            </a:r>
            <a:br>
              <a:rPr lang="en-US" sz="1600" dirty="0">
                <a:solidFill>
                  <a:schemeClr val="accent2"/>
                </a:solidFill>
                <a:latin typeface="Arial" panose="020B0604020202020204" pitchFamily="34" charset="0"/>
                <a:cs typeface="Arial" panose="020B0604020202020204" pitchFamily="34" charset="0"/>
              </a:rPr>
            </a:br>
            <a:r>
              <a:rPr lang="en-US" sz="1600" dirty="0">
                <a:solidFill>
                  <a:schemeClr val="accent2"/>
                </a:solidFill>
                <a:latin typeface="Arial" panose="020B0604020202020204" pitchFamily="34" charset="0"/>
                <a:cs typeface="Arial" panose="020B0604020202020204" pitchFamily="34" charset="0"/>
              </a:rPr>
              <a:t>    (</a:t>
            </a:r>
            <a:r>
              <a:rPr lang="en-US" sz="1600" dirty="0" err="1">
                <a:solidFill>
                  <a:schemeClr val="accent2"/>
                </a:solidFill>
                <a:latin typeface="Arial" panose="020B0604020202020204" pitchFamily="34" charset="0"/>
                <a:cs typeface="Arial" panose="020B0604020202020204" pitchFamily="34" charset="0"/>
              </a:rPr>
              <a:t>eUSCI</a:t>
            </a:r>
            <a:r>
              <a:rPr lang="en-US" sz="1600" dirty="0">
                <a:solidFill>
                  <a:schemeClr val="accent2"/>
                </a:solidFill>
                <a:latin typeface="Arial" panose="020B0604020202020204" pitchFamily="34" charset="0"/>
                <a:cs typeface="Arial" panose="020B0604020202020204" pitchFamily="34" charset="0"/>
              </a:rPr>
              <a:t>).</a:t>
            </a:r>
            <a:br>
              <a:rPr lang="en-US" sz="1600" dirty="0">
                <a:solidFill>
                  <a:schemeClr val="accent2"/>
                </a:solidFill>
                <a:latin typeface="Arial" panose="020B0604020202020204" pitchFamily="34" charset="0"/>
                <a:cs typeface="Arial" panose="020B0604020202020204" pitchFamily="34" charset="0"/>
              </a:rPr>
            </a:br>
            <a:br>
              <a:rPr lang="en-US" sz="1600" dirty="0">
                <a:solidFill>
                  <a:schemeClr val="accent2"/>
                </a:solidFill>
                <a:latin typeface="Arial" panose="020B0604020202020204" pitchFamily="34" charset="0"/>
                <a:cs typeface="Arial" panose="020B0604020202020204" pitchFamily="34" charset="0"/>
              </a:rPr>
            </a:br>
            <a:r>
              <a:rPr lang="en-US" sz="1600" dirty="0">
                <a:solidFill>
                  <a:schemeClr val="accent2"/>
                </a:solidFill>
                <a:latin typeface="Arial" panose="020B0604020202020204" pitchFamily="34" charset="0"/>
                <a:cs typeface="Arial" panose="020B0604020202020204" pitchFamily="34" charset="0"/>
              </a:rPr>
              <a:t>  - The MSP430FR2355 </a:t>
            </a:r>
            <a:br>
              <a:rPr lang="en-US" sz="1600" dirty="0">
                <a:solidFill>
                  <a:schemeClr val="accent2"/>
                </a:solidFill>
                <a:latin typeface="Arial" panose="020B0604020202020204" pitchFamily="34" charset="0"/>
                <a:cs typeface="Arial" panose="020B0604020202020204" pitchFamily="34" charset="0"/>
              </a:rPr>
            </a:br>
            <a:r>
              <a:rPr lang="en-US" sz="1600" dirty="0">
                <a:solidFill>
                  <a:schemeClr val="accent2"/>
                </a:solidFill>
                <a:latin typeface="Arial" panose="020B0604020202020204" pitchFamily="34" charset="0"/>
                <a:cs typeface="Arial" panose="020B0604020202020204" pitchFamily="34" charset="0"/>
              </a:rPr>
              <a:t>    contains four </a:t>
            </a:r>
            <a:r>
              <a:rPr lang="en-US" sz="1600" dirty="0" err="1">
                <a:solidFill>
                  <a:schemeClr val="accent2"/>
                </a:solidFill>
                <a:latin typeface="Arial" panose="020B0604020202020204" pitchFamily="34" charset="0"/>
                <a:cs typeface="Arial" panose="020B0604020202020204" pitchFamily="34" charset="0"/>
              </a:rPr>
              <a:t>eUSCI</a:t>
            </a:r>
            <a:r>
              <a:rPr lang="en-US" sz="1600" dirty="0">
                <a:solidFill>
                  <a:schemeClr val="accent2"/>
                </a:solidFill>
                <a:latin typeface="Arial" panose="020B0604020202020204" pitchFamily="34" charset="0"/>
                <a:cs typeface="Arial" panose="020B0604020202020204" pitchFamily="34" charset="0"/>
              </a:rPr>
              <a:t> </a:t>
            </a:r>
            <a:br>
              <a:rPr lang="en-US" sz="1600" dirty="0">
                <a:solidFill>
                  <a:schemeClr val="accent2"/>
                </a:solidFill>
                <a:latin typeface="Arial" panose="020B0604020202020204" pitchFamily="34" charset="0"/>
                <a:cs typeface="Arial" panose="020B0604020202020204" pitchFamily="34" charset="0"/>
              </a:rPr>
            </a:br>
            <a:r>
              <a:rPr lang="en-US" sz="1600" dirty="0">
                <a:solidFill>
                  <a:schemeClr val="accent2"/>
                </a:solidFill>
                <a:latin typeface="Arial" panose="020B0604020202020204" pitchFamily="34" charset="0"/>
                <a:cs typeface="Arial" panose="020B0604020202020204" pitchFamily="34" charset="0"/>
              </a:rPr>
              <a:t>    peripherals</a:t>
            </a:r>
            <a:br>
              <a:rPr lang="en-US" sz="1600" dirty="0">
                <a:solidFill>
                  <a:schemeClr val="accent2"/>
                </a:solidFill>
                <a:latin typeface="Arial" panose="020B0604020202020204" pitchFamily="34" charset="0"/>
                <a:cs typeface="Arial" panose="020B0604020202020204" pitchFamily="34" charset="0"/>
              </a:rPr>
            </a:br>
            <a:r>
              <a:rPr lang="en-US" sz="1600" dirty="0">
                <a:solidFill>
                  <a:schemeClr val="accent2"/>
                </a:solidFill>
                <a:latin typeface="Arial" panose="020B0604020202020204" pitchFamily="34" charset="0"/>
                <a:cs typeface="Arial" panose="020B0604020202020204" pitchFamily="34" charset="0"/>
              </a:rPr>
              <a:t>    (eUSCI_A0, eUSCI_A1, </a:t>
            </a:r>
            <a:br>
              <a:rPr lang="en-US" sz="1600" dirty="0">
                <a:solidFill>
                  <a:schemeClr val="accent2"/>
                </a:solidFill>
                <a:latin typeface="Arial" panose="020B0604020202020204" pitchFamily="34" charset="0"/>
                <a:cs typeface="Arial" panose="020B0604020202020204" pitchFamily="34" charset="0"/>
              </a:rPr>
            </a:br>
            <a:r>
              <a:rPr lang="en-US" sz="1600" dirty="0">
                <a:solidFill>
                  <a:schemeClr val="accent2"/>
                </a:solidFill>
                <a:latin typeface="Arial" panose="020B0604020202020204" pitchFamily="34" charset="0"/>
                <a:cs typeface="Arial" panose="020B0604020202020204" pitchFamily="34" charset="0"/>
              </a:rPr>
              <a:t>     eUSCI_B0, eUSCI_B1)</a:t>
            </a:r>
            <a:br>
              <a:rPr lang="en-US" sz="1200" dirty="0">
                <a:solidFill>
                  <a:schemeClr val="accent2"/>
                </a:solidFill>
                <a:latin typeface="Arial" panose="020B0604020202020204" pitchFamily="34" charset="0"/>
                <a:cs typeface="Arial" panose="020B0604020202020204" pitchFamily="34" charset="0"/>
              </a:rPr>
            </a:br>
            <a:r>
              <a:rPr lang="en-US" sz="1200" dirty="0">
                <a:solidFill>
                  <a:schemeClr val="accent2"/>
                </a:solidFill>
                <a:latin typeface="Arial" panose="020B0604020202020204" pitchFamily="34" charset="0"/>
                <a:cs typeface="Arial" panose="020B0604020202020204" pitchFamily="34" charset="0"/>
              </a:rPr>
              <a:t>     </a:t>
            </a:r>
          </a:p>
        </p:txBody>
      </p:sp>
      <p:pic>
        <p:nvPicPr>
          <p:cNvPr id="24" name="Picture 23">
            <a:extLst>
              <a:ext uri="{FF2B5EF4-FFF2-40B4-BE49-F238E27FC236}">
                <a16:creationId xmlns:a16="http://schemas.microsoft.com/office/drawing/2014/main" id="{B24BFB9F-66D3-4125-BA0B-CC05E59C97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12" t="42425" r="12565" b="25252"/>
          <a:stretch/>
        </p:blipFill>
        <p:spPr>
          <a:xfrm>
            <a:off x="3840423" y="651238"/>
            <a:ext cx="2827078" cy="777511"/>
          </a:xfrm>
          <a:prstGeom prst="rect">
            <a:avLst/>
          </a:prstGeom>
        </p:spPr>
      </p:pic>
      <p:sp>
        <p:nvSpPr>
          <p:cNvPr id="9" name="Rectangle 8">
            <a:extLst>
              <a:ext uri="{FF2B5EF4-FFF2-40B4-BE49-F238E27FC236}">
                <a16:creationId xmlns:a16="http://schemas.microsoft.com/office/drawing/2014/main" id="{5FBA79CA-7554-42FE-B996-1EEAE868E4A2}"/>
              </a:ext>
            </a:extLst>
          </p:cNvPr>
          <p:cNvSpPr/>
          <p:nvPr/>
        </p:nvSpPr>
        <p:spPr>
          <a:xfrm>
            <a:off x="6096000" y="2343150"/>
            <a:ext cx="594313" cy="925479"/>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D3B6BDA-BAA4-4D5A-961C-9AF80E713479}"/>
              </a:ext>
            </a:extLst>
          </p:cNvPr>
          <p:cNvCxnSpPr>
            <a:cxnSpLocks/>
          </p:cNvCxnSpPr>
          <p:nvPr/>
        </p:nvCxnSpPr>
        <p:spPr>
          <a:xfrm flipH="1" flipV="1">
            <a:off x="6172200" y="1504950"/>
            <a:ext cx="228600" cy="7507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91538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7E26F58C-2507-4391-8CE1-0882398F6B6D}"/>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Low frequency baud rate generation</a:t>
            </a:r>
            <a:r>
              <a:rPr lang="en-US" sz="1600" dirty="0">
                <a:solidFill>
                  <a:schemeClr val="accent2"/>
                </a:solidFill>
                <a:latin typeface="Arial" panose="020B0604020202020204" pitchFamily="34" charset="0"/>
                <a:cs typeface="Arial" panose="020B0604020202020204" pitchFamily="34" charset="0"/>
              </a:rPr>
              <a:t> – used for baud rates that are less than or equal to 1/3 of BRCLK while the oversampling baud rate generation is used for higher ratios.</a:t>
            </a:r>
          </a:p>
          <a:p>
            <a:pPr marL="228600" indent="-228600" algn="l">
              <a:buFont typeface="Arial" panose="020B0604020202020204" pitchFamily="34" charset="0"/>
              <a:buChar char="•"/>
            </a:pPr>
            <a:endParaRPr lang="en-US" sz="1600" b="1"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UCSO16 bit in the </a:t>
            </a:r>
            <a:r>
              <a:rPr lang="en-US" sz="1600" dirty="0" err="1">
                <a:solidFill>
                  <a:schemeClr val="accent2"/>
                </a:solidFill>
                <a:latin typeface="Arial" panose="020B0604020202020204" pitchFamily="34" charset="0"/>
                <a:cs typeface="Arial" panose="020B0604020202020204" pitchFamily="34" charset="0"/>
              </a:rPr>
              <a:t>UCAxMCTLW</a:t>
            </a:r>
            <a:r>
              <a:rPr lang="en-US" sz="1600" dirty="0">
                <a:solidFill>
                  <a:schemeClr val="accent2"/>
                </a:solidFill>
                <a:latin typeface="Arial" panose="020B0604020202020204" pitchFamily="34" charset="0"/>
                <a:cs typeface="Arial" panose="020B0604020202020204" pitchFamily="34" charset="0"/>
              </a:rPr>
              <a:t> register controls the modulation mode with UCSO16 = 0 being for low frequency (default) and UCSO16 = 1 being for oversampling mode.</a:t>
            </a:r>
          </a:p>
        </p:txBody>
      </p:sp>
      <p:sp>
        <p:nvSpPr>
          <p:cNvPr id="9" name="Subtitle 2">
            <a:extLst>
              <a:ext uri="{FF2B5EF4-FFF2-40B4-BE49-F238E27FC236}">
                <a16:creationId xmlns:a16="http://schemas.microsoft.com/office/drawing/2014/main" id="{867FF46C-7C68-4BA4-89D3-19EBFC72BF3B}"/>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0" name="Subtitle 2">
            <a:extLst>
              <a:ext uri="{FF2B5EF4-FFF2-40B4-BE49-F238E27FC236}">
                <a16:creationId xmlns:a16="http://schemas.microsoft.com/office/drawing/2014/main" id="{6C3D05D7-29DB-41FE-B67E-4A321EF77449}"/>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2" name="Subtitle 2">
            <a:extLst>
              <a:ext uri="{FF2B5EF4-FFF2-40B4-BE49-F238E27FC236}">
                <a16:creationId xmlns:a16="http://schemas.microsoft.com/office/drawing/2014/main" id="{DD1274FA-492E-4A1B-AC82-C4128C1E5A24}"/>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3" name="Subtitle 2">
            <a:extLst>
              <a:ext uri="{FF2B5EF4-FFF2-40B4-BE49-F238E27FC236}">
                <a16:creationId xmlns:a16="http://schemas.microsoft.com/office/drawing/2014/main" id="{D1E3FEA8-47B1-4697-8C90-1624FE3F8962}"/>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5" name="Subtitle 2">
            <a:extLst>
              <a:ext uri="{FF2B5EF4-FFF2-40B4-BE49-F238E27FC236}">
                <a16:creationId xmlns:a16="http://schemas.microsoft.com/office/drawing/2014/main" id="{D7A95ABB-A9A1-48BA-B639-C21BD52F6F6D}"/>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6" name="Subtitle 2">
            <a:extLst>
              <a:ext uri="{FF2B5EF4-FFF2-40B4-BE49-F238E27FC236}">
                <a16:creationId xmlns:a16="http://schemas.microsoft.com/office/drawing/2014/main" id="{34C9A3B3-F260-4212-8BF9-36F336A3EFE4}"/>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1036FB3D-E8D4-46E4-91D3-DBF34FC2DA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8" name="Rectangle 17">
            <a:extLst>
              <a:ext uri="{FF2B5EF4-FFF2-40B4-BE49-F238E27FC236}">
                <a16:creationId xmlns:a16="http://schemas.microsoft.com/office/drawing/2014/main" id="{F7774B91-13FB-41EF-9105-37969B102899}"/>
              </a:ext>
            </a:extLst>
          </p:cNvPr>
          <p:cNvSpPr/>
          <p:nvPr/>
        </p:nvSpPr>
        <p:spPr>
          <a:xfrm>
            <a:off x="4869336" y="3776957"/>
            <a:ext cx="1919115" cy="184666"/>
          </a:xfrm>
          <a:prstGeom prst="rect">
            <a:avLst/>
          </a:prstGeom>
        </p:spPr>
        <p:txBody>
          <a:bodyPr wrap="none">
            <a:spAutoFit/>
          </a:bodyPr>
          <a:lstStyle/>
          <a:p>
            <a:pPr lvl="0"/>
            <a:r>
              <a:rPr lang="en-US" sz="600" dirty="0">
                <a:solidFill>
                  <a:srgbClr val="C00000"/>
                </a:solidFill>
                <a:latin typeface="Arial" panose="020B0604020202020204" pitchFamily="34" charset="0"/>
                <a:cs typeface="Arial" panose="020B0604020202020204" pitchFamily="34" charset="0"/>
              </a:rPr>
              <a:t>Image Courtesy of </a:t>
            </a:r>
            <a:r>
              <a:rPr lang="en-US" sz="600" dirty="0">
                <a:solidFill>
                  <a:srgbClr val="C0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8512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7E26F58C-2507-4391-8CE1-0882398F6B6D}"/>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In oversampling baud rate mode, both the first and second modulation stages are used to reduce this timing error.</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first modulation stage is configured using the </a:t>
            </a:r>
            <a:r>
              <a:rPr lang="en-US" sz="1600" dirty="0" err="1">
                <a:solidFill>
                  <a:schemeClr val="accent2"/>
                </a:solidFill>
                <a:latin typeface="Arial" panose="020B0604020202020204" pitchFamily="34" charset="0"/>
                <a:cs typeface="Arial" panose="020B0604020202020204" pitchFamily="34" charset="0"/>
              </a:rPr>
              <a:t>UCBRFx</a:t>
            </a:r>
            <a:r>
              <a:rPr lang="en-US" sz="1600" dirty="0">
                <a:solidFill>
                  <a:schemeClr val="accent2"/>
                </a:solidFill>
                <a:latin typeface="Arial" panose="020B0604020202020204" pitchFamily="34" charset="0"/>
                <a:cs typeface="Arial" panose="020B0604020202020204" pitchFamily="34" charset="0"/>
              </a:rPr>
              <a:t> bits within the </a:t>
            </a:r>
            <a:r>
              <a:rPr lang="en-US" sz="1600" dirty="0" err="1">
                <a:solidFill>
                  <a:schemeClr val="accent2"/>
                </a:solidFill>
                <a:latin typeface="Arial" panose="020B0604020202020204" pitchFamily="34" charset="0"/>
                <a:cs typeface="Arial" panose="020B0604020202020204" pitchFamily="34" charset="0"/>
              </a:rPr>
              <a:t>UCAxMCTLW</a:t>
            </a:r>
            <a:r>
              <a:rPr lang="en-US" sz="1600" dirty="0">
                <a:solidFill>
                  <a:schemeClr val="accent2"/>
                </a:solidFill>
                <a:latin typeface="Arial" panose="020B0604020202020204" pitchFamily="34" charset="0"/>
                <a:cs typeface="Arial" panose="020B0604020202020204" pitchFamily="34" charset="0"/>
              </a:rPr>
              <a:t> register.</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sp>
        <p:nvSpPr>
          <p:cNvPr id="9" name="Subtitle 2">
            <a:extLst>
              <a:ext uri="{FF2B5EF4-FFF2-40B4-BE49-F238E27FC236}">
                <a16:creationId xmlns:a16="http://schemas.microsoft.com/office/drawing/2014/main" id="{867FF46C-7C68-4BA4-89D3-19EBFC72BF3B}"/>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0" name="Subtitle 2">
            <a:extLst>
              <a:ext uri="{FF2B5EF4-FFF2-40B4-BE49-F238E27FC236}">
                <a16:creationId xmlns:a16="http://schemas.microsoft.com/office/drawing/2014/main" id="{6C3D05D7-29DB-41FE-B67E-4A321EF77449}"/>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2" name="Subtitle 2">
            <a:extLst>
              <a:ext uri="{FF2B5EF4-FFF2-40B4-BE49-F238E27FC236}">
                <a16:creationId xmlns:a16="http://schemas.microsoft.com/office/drawing/2014/main" id="{DD1274FA-492E-4A1B-AC82-C4128C1E5A24}"/>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3" name="Subtitle 2">
            <a:extLst>
              <a:ext uri="{FF2B5EF4-FFF2-40B4-BE49-F238E27FC236}">
                <a16:creationId xmlns:a16="http://schemas.microsoft.com/office/drawing/2014/main" id="{D1E3FEA8-47B1-4697-8C90-1624FE3F8962}"/>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5" name="Subtitle 2">
            <a:extLst>
              <a:ext uri="{FF2B5EF4-FFF2-40B4-BE49-F238E27FC236}">
                <a16:creationId xmlns:a16="http://schemas.microsoft.com/office/drawing/2014/main" id="{D7A95ABB-A9A1-48BA-B639-C21BD52F6F6D}"/>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6" name="Subtitle 2">
            <a:extLst>
              <a:ext uri="{FF2B5EF4-FFF2-40B4-BE49-F238E27FC236}">
                <a16:creationId xmlns:a16="http://schemas.microsoft.com/office/drawing/2014/main" id="{34C9A3B3-F260-4212-8BF9-36F336A3EFE4}"/>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1036FB3D-E8D4-46E4-91D3-DBF34FC2DA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8" name="Rectangle 17">
            <a:extLst>
              <a:ext uri="{FF2B5EF4-FFF2-40B4-BE49-F238E27FC236}">
                <a16:creationId xmlns:a16="http://schemas.microsoft.com/office/drawing/2014/main" id="{F7774B91-13FB-41EF-9105-37969B102899}"/>
              </a:ext>
            </a:extLst>
          </p:cNvPr>
          <p:cNvSpPr/>
          <p:nvPr/>
        </p:nvSpPr>
        <p:spPr>
          <a:xfrm>
            <a:off x="4949772" y="3776957"/>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22268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14.1.2 UART Transmit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5" name="Picture 4" descr="A screenshot of a cell phone&#10;&#10;Description automatically generated">
            <a:extLst>
              <a:ext uri="{FF2B5EF4-FFF2-40B4-BE49-F238E27FC236}">
                <a16:creationId xmlns:a16="http://schemas.microsoft.com/office/drawing/2014/main" id="{59AD1AAE-F3CB-4059-9C4C-81804F12D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992" y="971550"/>
            <a:ext cx="6634808" cy="3672840"/>
          </a:xfrm>
          <a:prstGeom prst="rect">
            <a:avLst/>
          </a:prstGeom>
        </p:spPr>
      </p:pic>
    </p:spTree>
    <p:extLst>
      <p:ext uri="{BB962C8B-B14F-4D97-AF65-F5344CB8AC3E}">
        <p14:creationId xmlns:p14="http://schemas.microsoft.com/office/powerpoint/2010/main" val="30729710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14: Serial Communications in C</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55320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14.1.2 UART Transmit on the MSP430FR2355 – </a:t>
            </a:r>
            <a:r>
              <a:rPr lang="en-US" sz="1400" b="1" cap="small" dirty="0">
                <a:solidFill>
                  <a:schemeClr val="accent2"/>
                </a:solidFill>
                <a:latin typeface="Arial" panose="020B0604020202020204" pitchFamily="34" charset="0"/>
                <a:cs typeface="Arial" panose="020B0604020202020204" pitchFamily="34" charset="0"/>
              </a:rPr>
              <a:t>Setting Baud Rate</a:t>
            </a:r>
          </a:p>
        </p:txBody>
      </p:sp>
      <p:pic>
        <p:nvPicPr>
          <p:cNvPr id="17" name="Picture 16">
            <a:extLst>
              <a:ext uri="{FF2B5EF4-FFF2-40B4-BE49-F238E27FC236}">
                <a16:creationId xmlns:a16="http://schemas.microsoft.com/office/drawing/2014/main" id="{33BACBCE-DE74-4599-AF9E-C4E35380F3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145951" y="2833293"/>
            <a:ext cx="1219200" cy="1612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F1997D10-9FE3-40F5-BA6B-B961C760B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864711"/>
            <a:ext cx="1937664" cy="2710855"/>
          </a:xfrm>
          <a:prstGeom prst="rect">
            <a:avLst/>
          </a:prstGeom>
        </p:spPr>
      </p:pic>
      <p:pic>
        <p:nvPicPr>
          <p:cNvPr id="13" name="Picture 2" descr="Subscribe to Dr. LaMeres' YouTube Channel">
            <a:extLst>
              <a:ext uri="{FF2B5EF4-FFF2-40B4-BE49-F238E27FC236}">
                <a16:creationId xmlns:a16="http://schemas.microsoft.com/office/drawing/2014/main" id="{C9B38A39-ECB2-464F-982A-4F5EFE791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652323"/>
            <a:ext cx="2209800" cy="62211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FFA0E63-F7B6-48CE-972E-86888F17AA77}"/>
              </a:ext>
            </a:extLst>
          </p:cNvPr>
          <p:cNvSpPr txBox="1"/>
          <p:nvPr/>
        </p:nvSpPr>
        <p:spPr>
          <a:xfrm>
            <a:off x="2906652" y="2372181"/>
            <a:ext cx="3810000" cy="276999"/>
          </a:xfrm>
          <a:prstGeom prst="rect">
            <a:avLst/>
          </a:prstGeom>
          <a:noFill/>
        </p:spPr>
        <p:txBody>
          <a:bodyPr wrap="square" rtlCol="0">
            <a:spAutoFit/>
          </a:bodyPr>
          <a:lstStyle/>
          <a:p>
            <a:r>
              <a:rPr lang="en-US" sz="1200" dirty="0">
                <a:hlinkClick r:id="rId5"/>
              </a:rPr>
              <a:t>www.youtube.com/c/DigitalLogicProgramming_LaMeres</a:t>
            </a:r>
            <a:r>
              <a:rPr lang="en-US" sz="1200" dirty="0"/>
              <a:t> </a:t>
            </a:r>
          </a:p>
        </p:txBody>
      </p:sp>
    </p:spTree>
    <p:extLst>
      <p:ext uri="{BB962C8B-B14F-4D97-AF65-F5344CB8AC3E}">
        <p14:creationId xmlns:p14="http://schemas.microsoft.com/office/powerpoint/2010/main" val="25793048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Introduction to the AD2 + Installing Waveforms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The Analog Discovery 2</a:t>
            </a:r>
            <a:endParaRPr lang="en-US" sz="2400" cap="small" dirty="0">
              <a:solidFill>
                <a:schemeClr val="bg1"/>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33BACBCE-DE74-4599-AF9E-C4E35380F3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789417" y="2936214"/>
            <a:ext cx="1219200" cy="1612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F1997D10-9FE3-40F5-BA6B-B961C760B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867" y="1406975"/>
            <a:ext cx="1937664" cy="2710855"/>
          </a:xfrm>
          <a:prstGeom prst="rect">
            <a:avLst/>
          </a:prstGeom>
        </p:spPr>
      </p:pic>
      <p:pic>
        <p:nvPicPr>
          <p:cNvPr id="5" name="Picture 4" descr="A green sign with white text&#10;&#10;Description automatically generated">
            <a:extLst>
              <a:ext uri="{FF2B5EF4-FFF2-40B4-BE49-F238E27FC236}">
                <a16:creationId xmlns:a16="http://schemas.microsoft.com/office/drawing/2014/main" id="{E4A1E597-8839-4CB2-8F0E-D5898969F2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1731" y="1406975"/>
            <a:ext cx="1937664" cy="2709922"/>
          </a:xfrm>
          <a:prstGeom prst="rect">
            <a:avLst/>
          </a:prstGeom>
        </p:spPr>
      </p:pic>
    </p:spTree>
    <p:extLst>
      <p:ext uri="{BB962C8B-B14F-4D97-AF65-F5344CB8AC3E}">
        <p14:creationId xmlns:p14="http://schemas.microsoft.com/office/powerpoint/2010/main" val="35356930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14: Serial Communications in C</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55320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14.1.2 UART Transmit on the MSP430FR2355 – </a:t>
            </a:r>
            <a:br>
              <a:rPr lang="en-US" sz="1600" b="1" cap="small" dirty="0">
                <a:solidFill>
                  <a:schemeClr val="accent2"/>
                </a:solidFill>
                <a:latin typeface="Arial" panose="020B0604020202020204" pitchFamily="34" charset="0"/>
                <a:cs typeface="Arial" panose="020B0604020202020204" pitchFamily="34" charset="0"/>
              </a:rPr>
            </a:br>
            <a:r>
              <a:rPr lang="en-US" sz="1600" b="1" cap="small" dirty="0">
                <a:solidFill>
                  <a:schemeClr val="accent2"/>
                </a:solidFill>
                <a:latin typeface="Arial" panose="020B0604020202020204" pitchFamily="34" charset="0"/>
                <a:cs typeface="Arial" panose="020B0604020202020204" pitchFamily="34" charset="0"/>
              </a:rPr>
              <a:t>   Example: Transmitting a Byte over UART at 115,200 Baud</a:t>
            </a:r>
            <a:endParaRPr lang="en-US" sz="1400" b="1" cap="small" dirty="0">
              <a:solidFill>
                <a:schemeClr val="accent2"/>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33BACBCE-DE74-4599-AF9E-C4E35380F3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145951" y="2989918"/>
            <a:ext cx="1219200" cy="1612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F1997D10-9FE3-40F5-BA6B-B961C760B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864711"/>
            <a:ext cx="1937664" cy="2710855"/>
          </a:xfrm>
          <a:prstGeom prst="rect">
            <a:avLst/>
          </a:prstGeom>
        </p:spPr>
      </p:pic>
    </p:spTree>
    <p:extLst>
      <p:ext uri="{BB962C8B-B14F-4D97-AF65-F5344CB8AC3E}">
        <p14:creationId xmlns:p14="http://schemas.microsoft.com/office/powerpoint/2010/main" val="8889835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115200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6" name="Picture 5" descr="A picture containing screenshot&#10;&#10;Description automatically generated">
            <a:extLst>
              <a:ext uri="{FF2B5EF4-FFF2-40B4-BE49-F238E27FC236}">
                <a16:creationId xmlns:a16="http://schemas.microsoft.com/office/drawing/2014/main" id="{8CD3D523-64AE-414E-AA6D-89D232AC0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899605"/>
            <a:ext cx="5802630" cy="3832415"/>
          </a:xfrm>
          <a:prstGeom prst="rect">
            <a:avLst/>
          </a:prstGeom>
        </p:spPr>
      </p:pic>
    </p:spTree>
    <p:extLst>
      <p:ext uri="{BB962C8B-B14F-4D97-AF65-F5344CB8AC3E}">
        <p14:creationId xmlns:p14="http://schemas.microsoft.com/office/powerpoint/2010/main" val="15555302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115200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6" name="Picture 5" descr="A picture containing screenshot&#10;&#10;Description automatically generated">
            <a:extLst>
              <a:ext uri="{FF2B5EF4-FFF2-40B4-BE49-F238E27FC236}">
                <a16:creationId xmlns:a16="http://schemas.microsoft.com/office/drawing/2014/main" id="{8CD3D523-64AE-414E-AA6D-89D232AC0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899605"/>
            <a:ext cx="5802630" cy="3832415"/>
          </a:xfrm>
          <a:prstGeom prst="rect">
            <a:avLst/>
          </a:prstGeom>
        </p:spPr>
      </p:pic>
      <p:sp>
        <p:nvSpPr>
          <p:cNvPr id="9" name="Rectangle 8">
            <a:extLst>
              <a:ext uri="{FF2B5EF4-FFF2-40B4-BE49-F238E27FC236}">
                <a16:creationId xmlns:a16="http://schemas.microsoft.com/office/drawing/2014/main" id="{97C83AC4-66AE-4467-9737-5ADDA558B42D}"/>
              </a:ext>
            </a:extLst>
          </p:cNvPr>
          <p:cNvSpPr/>
          <p:nvPr/>
        </p:nvSpPr>
        <p:spPr>
          <a:xfrm>
            <a:off x="683587" y="1644859"/>
            <a:ext cx="1921650" cy="1443611"/>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peech Bubble: Rectangle 9">
            <a:extLst>
              <a:ext uri="{FF2B5EF4-FFF2-40B4-BE49-F238E27FC236}">
                <a16:creationId xmlns:a16="http://schemas.microsoft.com/office/drawing/2014/main" id="{8625D8FE-6982-4B6A-BC0A-A4F67284F4C3}"/>
              </a:ext>
            </a:extLst>
          </p:cNvPr>
          <p:cNvSpPr/>
          <p:nvPr/>
        </p:nvSpPr>
        <p:spPr>
          <a:xfrm>
            <a:off x="4518881" y="1474778"/>
            <a:ext cx="2065117" cy="858650"/>
          </a:xfrm>
          <a:prstGeom prst="wedgeRectCallout">
            <a:avLst>
              <a:gd name="adj1" fmla="val -140944"/>
              <a:gd name="adj2" fmla="val 119708"/>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get to 115200, we need to use SMCLK</a:t>
            </a:r>
          </a:p>
        </p:txBody>
      </p:sp>
    </p:spTree>
    <p:extLst>
      <p:ext uri="{BB962C8B-B14F-4D97-AF65-F5344CB8AC3E}">
        <p14:creationId xmlns:p14="http://schemas.microsoft.com/office/powerpoint/2010/main" val="234977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115200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12" name="Picture 11" descr="A screenshot of a cell phone&#10;&#10;Description automatically generated">
            <a:extLst>
              <a:ext uri="{FF2B5EF4-FFF2-40B4-BE49-F238E27FC236}">
                <a16:creationId xmlns:a16="http://schemas.microsoft.com/office/drawing/2014/main" id="{470181B1-B6CE-4FF5-BE18-3F17CB57B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992" y="971550"/>
            <a:ext cx="6634808" cy="3672840"/>
          </a:xfrm>
          <a:prstGeom prst="rect">
            <a:avLst/>
          </a:prstGeom>
        </p:spPr>
      </p:pic>
      <p:sp>
        <p:nvSpPr>
          <p:cNvPr id="9" name="Rectangle 8">
            <a:extLst>
              <a:ext uri="{FF2B5EF4-FFF2-40B4-BE49-F238E27FC236}">
                <a16:creationId xmlns:a16="http://schemas.microsoft.com/office/drawing/2014/main" id="{97C83AC4-66AE-4467-9737-5ADDA558B42D}"/>
              </a:ext>
            </a:extLst>
          </p:cNvPr>
          <p:cNvSpPr/>
          <p:nvPr/>
        </p:nvSpPr>
        <p:spPr>
          <a:xfrm>
            <a:off x="1362114" y="3365447"/>
            <a:ext cx="5267285" cy="413567"/>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57110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115200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12" name="Picture 11" descr="A screenshot of a cell phone&#10;&#10;Description automatically generated">
            <a:extLst>
              <a:ext uri="{FF2B5EF4-FFF2-40B4-BE49-F238E27FC236}">
                <a16:creationId xmlns:a16="http://schemas.microsoft.com/office/drawing/2014/main" id="{470181B1-B6CE-4FF5-BE18-3F17CB57B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992" y="971550"/>
            <a:ext cx="6634808" cy="3672840"/>
          </a:xfrm>
          <a:prstGeom prst="rect">
            <a:avLst/>
          </a:prstGeom>
        </p:spPr>
      </p:pic>
      <p:sp>
        <p:nvSpPr>
          <p:cNvPr id="9" name="Rectangle 8">
            <a:extLst>
              <a:ext uri="{FF2B5EF4-FFF2-40B4-BE49-F238E27FC236}">
                <a16:creationId xmlns:a16="http://schemas.microsoft.com/office/drawing/2014/main" id="{97C83AC4-66AE-4467-9737-5ADDA558B42D}"/>
              </a:ext>
            </a:extLst>
          </p:cNvPr>
          <p:cNvSpPr/>
          <p:nvPr/>
        </p:nvSpPr>
        <p:spPr>
          <a:xfrm>
            <a:off x="3333023" y="3344507"/>
            <a:ext cx="1608925" cy="413567"/>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9264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AAEC92-0871-459B-AED9-80DBD78AC2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2800" y="2267322"/>
            <a:ext cx="3425254" cy="2507093"/>
          </a:xfrm>
          <a:prstGeom prst="rect">
            <a:avLst/>
          </a:prstGeom>
        </p:spPr>
      </p:pic>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457D9AB9-75F9-43ED-9A54-C8BB3539F6FC}"/>
              </a:ext>
            </a:extLst>
          </p:cNvPr>
          <p:cNvSpPr txBox="1">
            <a:spLocks/>
          </p:cNvSpPr>
          <p:nvPr/>
        </p:nvSpPr>
        <p:spPr>
          <a:xfrm>
            <a:off x="190500" y="484466"/>
            <a:ext cx="6667500" cy="352332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MSP430FR2355 serial communication standards:</a:t>
            </a:r>
            <a:br>
              <a:rPr lang="en-US" sz="1600" b="1" dirty="0">
                <a:solidFill>
                  <a:schemeClr val="accent2"/>
                </a:solidFill>
                <a:latin typeface="Arial" panose="020B0604020202020204" pitchFamily="34" charset="0"/>
                <a:cs typeface="Arial" panose="020B0604020202020204" pitchFamily="34" charset="0"/>
              </a:rPr>
            </a:br>
            <a:endParaRPr lang="en-US" sz="800" b="1" dirty="0">
              <a:solidFill>
                <a:schemeClr val="accent2"/>
              </a:solidFill>
              <a:latin typeface="Arial" panose="020B0604020202020204" pitchFamily="34" charset="0"/>
              <a:cs typeface="Arial" panose="020B0604020202020204" pitchFamily="34" charset="0"/>
            </a:endParaRPr>
          </a:p>
          <a:p>
            <a:pPr marL="685800" lvl="1"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Universal Asynchronous Receiver/Transmitter (UART)</a:t>
            </a:r>
          </a:p>
          <a:p>
            <a:pPr marL="685800" lvl="1" indent="-228600" algn="l">
              <a:buFont typeface="Arial" panose="020B0604020202020204" pitchFamily="34" charset="0"/>
              <a:buChar char="•"/>
            </a:pPr>
            <a:endParaRPr lang="en-US" sz="1000" dirty="0">
              <a:solidFill>
                <a:schemeClr val="accent2"/>
              </a:solidFill>
              <a:latin typeface="Arial" panose="020B0604020202020204" pitchFamily="34" charset="0"/>
              <a:cs typeface="Arial" panose="020B0604020202020204" pitchFamily="34" charset="0"/>
            </a:endParaRPr>
          </a:p>
          <a:p>
            <a:pPr marL="685800" lvl="1"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Serial Peripheral Interface (SPI)</a:t>
            </a:r>
          </a:p>
          <a:p>
            <a:pPr marL="685800" lvl="1" indent="-228600" algn="l">
              <a:buFont typeface="Arial" panose="020B0604020202020204" pitchFamily="34" charset="0"/>
              <a:buChar char="•"/>
            </a:pPr>
            <a:endParaRPr lang="en-US" sz="1050" dirty="0">
              <a:solidFill>
                <a:schemeClr val="accent2"/>
              </a:solidFill>
              <a:latin typeface="Arial" panose="020B0604020202020204" pitchFamily="34" charset="0"/>
              <a:cs typeface="Arial" panose="020B0604020202020204" pitchFamily="34" charset="0"/>
            </a:endParaRPr>
          </a:p>
          <a:p>
            <a:pPr marL="685800" lvl="1"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Inter-integrated circuits (I2C) protocol</a:t>
            </a:r>
          </a:p>
        </p:txBody>
      </p:sp>
      <p:sp>
        <p:nvSpPr>
          <p:cNvPr id="22" name="Rectangle 21">
            <a:extLst>
              <a:ext uri="{FF2B5EF4-FFF2-40B4-BE49-F238E27FC236}">
                <a16:creationId xmlns:a16="http://schemas.microsoft.com/office/drawing/2014/main" id="{6E2C15EC-BE39-4EF0-8D6A-37E20F373D07}"/>
              </a:ext>
            </a:extLst>
          </p:cNvPr>
          <p:cNvSpPr/>
          <p:nvPr/>
        </p:nvSpPr>
        <p:spPr>
          <a:xfrm>
            <a:off x="6096000" y="2343150"/>
            <a:ext cx="594313" cy="925479"/>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6013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115200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15" name="Picture 14" descr="A screenshot of a cell phone&#10;&#10;Description automatically generated">
            <a:extLst>
              <a:ext uri="{FF2B5EF4-FFF2-40B4-BE49-F238E27FC236}">
                <a16:creationId xmlns:a16="http://schemas.microsoft.com/office/drawing/2014/main" id="{5E3C9C9A-4D5A-4157-BF78-C1032AA921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075" y="952605"/>
            <a:ext cx="5435602" cy="1941287"/>
          </a:xfrm>
          <a:prstGeom prst="rect">
            <a:avLst/>
          </a:prstGeom>
        </p:spPr>
      </p:pic>
      <p:sp>
        <p:nvSpPr>
          <p:cNvPr id="10" name="Speech Bubble: Rectangle 9">
            <a:extLst>
              <a:ext uri="{FF2B5EF4-FFF2-40B4-BE49-F238E27FC236}">
                <a16:creationId xmlns:a16="http://schemas.microsoft.com/office/drawing/2014/main" id="{8625D8FE-6982-4B6A-BC0A-A4F67284F4C3}"/>
              </a:ext>
            </a:extLst>
          </p:cNvPr>
          <p:cNvSpPr/>
          <p:nvPr/>
        </p:nvSpPr>
        <p:spPr>
          <a:xfrm>
            <a:off x="3573184" y="3373462"/>
            <a:ext cx="3190584" cy="1180026"/>
          </a:xfrm>
          <a:prstGeom prst="wedgeRectCallout">
            <a:avLst>
              <a:gd name="adj1" fmla="val -48334"/>
              <a:gd name="adj2" fmla="val -102540"/>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Notice: </a:t>
            </a:r>
          </a:p>
          <a:p>
            <a:r>
              <a:rPr lang="en-US" dirty="0"/>
              <a:t>- The entire UCA1BRW register holds the prescalar value.</a:t>
            </a:r>
          </a:p>
          <a:p>
            <a:endParaRPr lang="en-US" sz="400" dirty="0"/>
          </a:p>
          <a:p>
            <a:r>
              <a:rPr lang="en-US" dirty="0"/>
              <a:t>That’s why UCA1BRW = 8;</a:t>
            </a:r>
          </a:p>
        </p:txBody>
      </p:sp>
    </p:spTree>
    <p:extLst>
      <p:ext uri="{BB962C8B-B14F-4D97-AF65-F5344CB8AC3E}">
        <p14:creationId xmlns:p14="http://schemas.microsoft.com/office/powerpoint/2010/main" val="19299017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screenshot&#10;&#10;Description automatically generated">
            <a:extLst>
              <a:ext uri="{FF2B5EF4-FFF2-40B4-BE49-F238E27FC236}">
                <a16:creationId xmlns:a16="http://schemas.microsoft.com/office/drawing/2014/main" id="{04C63BD3-6E82-4942-B192-CEF762EE6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899605"/>
            <a:ext cx="5802630" cy="3832415"/>
          </a:xfrm>
          <a:prstGeom prst="rect">
            <a:avLst/>
          </a:prstGeom>
        </p:spPr>
      </p:pic>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115200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8" name="Rectangle 17">
            <a:extLst>
              <a:ext uri="{FF2B5EF4-FFF2-40B4-BE49-F238E27FC236}">
                <a16:creationId xmlns:a16="http://schemas.microsoft.com/office/drawing/2014/main" id="{90792476-C440-4FA3-BFF8-C8D4616D7159}"/>
              </a:ext>
            </a:extLst>
          </p:cNvPr>
          <p:cNvSpPr/>
          <p:nvPr/>
        </p:nvSpPr>
        <p:spPr>
          <a:xfrm>
            <a:off x="2711322" y="2299960"/>
            <a:ext cx="1410458" cy="397020"/>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peech Bubble: Rectangle 9">
            <a:extLst>
              <a:ext uri="{FF2B5EF4-FFF2-40B4-BE49-F238E27FC236}">
                <a16:creationId xmlns:a16="http://schemas.microsoft.com/office/drawing/2014/main" id="{8625D8FE-6982-4B6A-BC0A-A4F67284F4C3}"/>
              </a:ext>
            </a:extLst>
          </p:cNvPr>
          <p:cNvSpPr/>
          <p:nvPr/>
        </p:nvSpPr>
        <p:spPr>
          <a:xfrm>
            <a:off x="3573184" y="3373462"/>
            <a:ext cx="3190584" cy="1180026"/>
          </a:xfrm>
          <a:prstGeom prst="wedgeRectCallout">
            <a:avLst>
              <a:gd name="adj1" fmla="val -48334"/>
              <a:gd name="adj2" fmla="val -102540"/>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Notice: </a:t>
            </a:r>
          </a:p>
          <a:p>
            <a:r>
              <a:rPr lang="en-US" dirty="0"/>
              <a:t>- The entire UCA1BRW register holds the prescalar value.</a:t>
            </a:r>
          </a:p>
          <a:p>
            <a:endParaRPr lang="en-US" sz="400" dirty="0"/>
          </a:p>
          <a:p>
            <a:r>
              <a:rPr lang="en-US" dirty="0"/>
              <a:t>That’s why UCA1BRW = 8;</a:t>
            </a:r>
          </a:p>
        </p:txBody>
      </p:sp>
    </p:spTree>
    <p:extLst>
      <p:ext uri="{BB962C8B-B14F-4D97-AF65-F5344CB8AC3E}">
        <p14:creationId xmlns:p14="http://schemas.microsoft.com/office/powerpoint/2010/main" val="12573127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115200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12" name="Picture 11" descr="A screenshot of a cell phone&#10;&#10;Description automatically generated">
            <a:extLst>
              <a:ext uri="{FF2B5EF4-FFF2-40B4-BE49-F238E27FC236}">
                <a16:creationId xmlns:a16="http://schemas.microsoft.com/office/drawing/2014/main" id="{470181B1-B6CE-4FF5-BE18-3F17CB57B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992" y="971550"/>
            <a:ext cx="6634808" cy="3672840"/>
          </a:xfrm>
          <a:prstGeom prst="rect">
            <a:avLst/>
          </a:prstGeom>
        </p:spPr>
      </p:pic>
      <p:sp>
        <p:nvSpPr>
          <p:cNvPr id="9" name="Rectangle 8">
            <a:extLst>
              <a:ext uri="{FF2B5EF4-FFF2-40B4-BE49-F238E27FC236}">
                <a16:creationId xmlns:a16="http://schemas.microsoft.com/office/drawing/2014/main" id="{97C83AC4-66AE-4467-9737-5ADDA558B42D}"/>
              </a:ext>
            </a:extLst>
          </p:cNvPr>
          <p:cNvSpPr/>
          <p:nvPr/>
        </p:nvSpPr>
        <p:spPr>
          <a:xfrm>
            <a:off x="4907047" y="3365447"/>
            <a:ext cx="1722352" cy="413567"/>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98648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115200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14" name="Picture 13">
            <a:extLst>
              <a:ext uri="{FF2B5EF4-FFF2-40B4-BE49-F238E27FC236}">
                <a16:creationId xmlns:a16="http://schemas.microsoft.com/office/drawing/2014/main" id="{8AD5D024-226B-402B-B355-B7833EDE1BB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46209" y="1449015"/>
            <a:ext cx="4807074" cy="2768361"/>
          </a:xfrm>
          <a:prstGeom prst="rect">
            <a:avLst/>
          </a:prstGeom>
        </p:spPr>
      </p:pic>
      <p:sp>
        <p:nvSpPr>
          <p:cNvPr id="12" name="Speech Bubble: Rectangle 11">
            <a:extLst>
              <a:ext uri="{FF2B5EF4-FFF2-40B4-BE49-F238E27FC236}">
                <a16:creationId xmlns:a16="http://schemas.microsoft.com/office/drawing/2014/main" id="{F063577A-CF10-4F8E-AF3D-16896A63D22F}"/>
              </a:ext>
            </a:extLst>
          </p:cNvPr>
          <p:cNvSpPr/>
          <p:nvPr/>
        </p:nvSpPr>
        <p:spPr>
          <a:xfrm>
            <a:off x="4322418" y="2571750"/>
            <a:ext cx="2445907" cy="2058498"/>
          </a:xfrm>
          <a:prstGeom prst="wedgeRectCallout">
            <a:avLst>
              <a:gd name="adj1" fmla="val -56137"/>
              <a:gd name="adj2" fmla="val -40598"/>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Notice:</a:t>
            </a:r>
          </a:p>
          <a:p>
            <a:r>
              <a:rPr lang="en-US" dirty="0"/>
              <a:t> - UCOS16 = 0 (low </a:t>
            </a:r>
            <a:r>
              <a:rPr lang="en-US" dirty="0" err="1"/>
              <a:t>freq</a:t>
            </a:r>
            <a:r>
              <a:rPr lang="en-US" dirty="0"/>
              <a:t>)</a:t>
            </a:r>
          </a:p>
          <a:p>
            <a:r>
              <a:rPr lang="en-US" dirty="0"/>
              <a:t> - </a:t>
            </a:r>
            <a:r>
              <a:rPr lang="en-US" dirty="0" err="1"/>
              <a:t>UCBRFx</a:t>
            </a:r>
            <a:r>
              <a:rPr lang="en-US" dirty="0"/>
              <a:t> = not used</a:t>
            </a:r>
          </a:p>
          <a:p>
            <a:r>
              <a:rPr lang="en-US" dirty="0"/>
              <a:t> - </a:t>
            </a:r>
            <a:r>
              <a:rPr lang="en-US" dirty="0" err="1"/>
              <a:t>UCBRSx</a:t>
            </a:r>
            <a:r>
              <a:rPr lang="en-US" dirty="0"/>
              <a:t> = xD6</a:t>
            </a:r>
          </a:p>
          <a:p>
            <a:endParaRPr lang="en-US" dirty="0"/>
          </a:p>
          <a:p>
            <a:r>
              <a:rPr lang="en-US" dirty="0"/>
              <a:t>That’s why</a:t>
            </a:r>
          </a:p>
          <a:p>
            <a:r>
              <a:rPr lang="en-US" dirty="0"/>
              <a:t> UCA1MCTLW = xD600</a:t>
            </a:r>
          </a:p>
        </p:txBody>
      </p:sp>
    </p:spTree>
    <p:extLst>
      <p:ext uri="{BB962C8B-B14F-4D97-AF65-F5344CB8AC3E}">
        <p14:creationId xmlns:p14="http://schemas.microsoft.com/office/powerpoint/2010/main" val="2740343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screenshot&#10;&#10;Description automatically generated">
            <a:extLst>
              <a:ext uri="{FF2B5EF4-FFF2-40B4-BE49-F238E27FC236}">
                <a16:creationId xmlns:a16="http://schemas.microsoft.com/office/drawing/2014/main" id="{04C63BD3-6E82-4942-B192-CEF762EE6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899605"/>
            <a:ext cx="5802630" cy="3832415"/>
          </a:xfrm>
          <a:prstGeom prst="rect">
            <a:avLst/>
          </a:prstGeom>
        </p:spPr>
      </p:pic>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115200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8" name="Rectangle 17">
            <a:extLst>
              <a:ext uri="{FF2B5EF4-FFF2-40B4-BE49-F238E27FC236}">
                <a16:creationId xmlns:a16="http://schemas.microsoft.com/office/drawing/2014/main" id="{90792476-C440-4FA3-BFF8-C8D4616D7159}"/>
              </a:ext>
            </a:extLst>
          </p:cNvPr>
          <p:cNvSpPr/>
          <p:nvPr/>
        </p:nvSpPr>
        <p:spPr>
          <a:xfrm>
            <a:off x="2723771" y="2617302"/>
            <a:ext cx="1410458" cy="397020"/>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peech Bubble: Rectangle 11">
            <a:extLst>
              <a:ext uri="{FF2B5EF4-FFF2-40B4-BE49-F238E27FC236}">
                <a16:creationId xmlns:a16="http://schemas.microsoft.com/office/drawing/2014/main" id="{E985E26C-3F22-48A1-AF66-FA714500A9E8}"/>
              </a:ext>
            </a:extLst>
          </p:cNvPr>
          <p:cNvSpPr/>
          <p:nvPr/>
        </p:nvSpPr>
        <p:spPr>
          <a:xfrm>
            <a:off x="4322418" y="2571750"/>
            <a:ext cx="2445907" cy="2058498"/>
          </a:xfrm>
          <a:prstGeom prst="wedgeRectCallout">
            <a:avLst>
              <a:gd name="adj1" fmla="val -56137"/>
              <a:gd name="adj2" fmla="val -40598"/>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Notice:</a:t>
            </a:r>
          </a:p>
          <a:p>
            <a:r>
              <a:rPr lang="en-US" dirty="0"/>
              <a:t> - UCOS16 = 0 (low </a:t>
            </a:r>
            <a:r>
              <a:rPr lang="en-US" dirty="0" err="1"/>
              <a:t>freq</a:t>
            </a:r>
            <a:r>
              <a:rPr lang="en-US" dirty="0"/>
              <a:t>)</a:t>
            </a:r>
          </a:p>
          <a:p>
            <a:r>
              <a:rPr lang="en-US" dirty="0"/>
              <a:t> - </a:t>
            </a:r>
            <a:r>
              <a:rPr lang="en-US" dirty="0" err="1"/>
              <a:t>UCBRFx</a:t>
            </a:r>
            <a:r>
              <a:rPr lang="en-US" dirty="0"/>
              <a:t> = not used</a:t>
            </a:r>
          </a:p>
          <a:p>
            <a:r>
              <a:rPr lang="en-US" dirty="0"/>
              <a:t> - </a:t>
            </a:r>
            <a:r>
              <a:rPr lang="en-US" dirty="0" err="1"/>
              <a:t>UCBRSx</a:t>
            </a:r>
            <a:r>
              <a:rPr lang="en-US" dirty="0"/>
              <a:t> = xD6</a:t>
            </a:r>
          </a:p>
          <a:p>
            <a:endParaRPr lang="en-US" dirty="0"/>
          </a:p>
          <a:p>
            <a:r>
              <a:rPr lang="en-US" dirty="0"/>
              <a:t>That’s why</a:t>
            </a:r>
          </a:p>
          <a:p>
            <a:r>
              <a:rPr lang="en-US" dirty="0"/>
              <a:t> UCA1MCTLW = xD600</a:t>
            </a:r>
          </a:p>
        </p:txBody>
      </p:sp>
    </p:spTree>
    <p:extLst>
      <p:ext uri="{BB962C8B-B14F-4D97-AF65-F5344CB8AC3E}">
        <p14:creationId xmlns:p14="http://schemas.microsoft.com/office/powerpoint/2010/main" val="4825598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115200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6" name="Picture 5" descr="A picture containing screenshot&#10;&#10;Description automatically generated">
            <a:extLst>
              <a:ext uri="{FF2B5EF4-FFF2-40B4-BE49-F238E27FC236}">
                <a16:creationId xmlns:a16="http://schemas.microsoft.com/office/drawing/2014/main" id="{8CD3D523-64AE-414E-AA6D-89D232AC0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899605"/>
            <a:ext cx="5802630" cy="3832415"/>
          </a:xfrm>
          <a:prstGeom prst="rect">
            <a:avLst/>
          </a:prstGeom>
        </p:spPr>
      </p:pic>
      <p:sp>
        <p:nvSpPr>
          <p:cNvPr id="10" name="Speech Bubble: Rectangle 9">
            <a:extLst>
              <a:ext uri="{FF2B5EF4-FFF2-40B4-BE49-F238E27FC236}">
                <a16:creationId xmlns:a16="http://schemas.microsoft.com/office/drawing/2014/main" id="{8625D8FE-6982-4B6A-BC0A-A4F67284F4C3}"/>
              </a:ext>
            </a:extLst>
          </p:cNvPr>
          <p:cNvSpPr/>
          <p:nvPr/>
        </p:nvSpPr>
        <p:spPr>
          <a:xfrm>
            <a:off x="4319124" y="2243579"/>
            <a:ext cx="2458747" cy="572234"/>
          </a:xfrm>
          <a:prstGeom prst="wedgeRectCallout">
            <a:avLst>
              <a:gd name="adj1" fmla="val -53736"/>
              <a:gd name="adj2" fmla="val 156047"/>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will use many of the default framing options.</a:t>
            </a:r>
          </a:p>
        </p:txBody>
      </p:sp>
      <p:sp>
        <p:nvSpPr>
          <p:cNvPr id="14" name="Rectangle 13">
            <a:extLst>
              <a:ext uri="{FF2B5EF4-FFF2-40B4-BE49-F238E27FC236}">
                <a16:creationId xmlns:a16="http://schemas.microsoft.com/office/drawing/2014/main" id="{E8D33D60-E6F2-472E-8E44-43EFB693783D}"/>
              </a:ext>
            </a:extLst>
          </p:cNvPr>
          <p:cNvSpPr/>
          <p:nvPr/>
        </p:nvSpPr>
        <p:spPr>
          <a:xfrm>
            <a:off x="967965" y="3214540"/>
            <a:ext cx="3222249" cy="1223249"/>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03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115200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0" name="Speech Bubble: Rectangle 9">
            <a:extLst>
              <a:ext uri="{FF2B5EF4-FFF2-40B4-BE49-F238E27FC236}">
                <a16:creationId xmlns:a16="http://schemas.microsoft.com/office/drawing/2014/main" id="{8625D8FE-6982-4B6A-BC0A-A4F67284F4C3}"/>
              </a:ext>
            </a:extLst>
          </p:cNvPr>
          <p:cNvSpPr/>
          <p:nvPr/>
        </p:nvSpPr>
        <p:spPr>
          <a:xfrm>
            <a:off x="402288" y="1022808"/>
            <a:ext cx="2364828" cy="1900772"/>
          </a:xfrm>
          <a:prstGeom prst="wedgeRectCallout">
            <a:avLst>
              <a:gd name="adj1" fmla="val 71493"/>
              <a:gd name="adj2" fmla="val 38203"/>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 settings out of reset give us:</a:t>
            </a:r>
          </a:p>
          <a:p>
            <a:endParaRPr lang="en-US" sz="700" dirty="0"/>
          </a:p>
          <a:p>
            <a:pPr marL="285750" indent="-285750">
              <a:buFontTx/>
              <a:buChar char="-"/>
            </a:pPr>
            <a:r>
              <a:rPr lang="en-US" dirty="0"/>
              <a:t>No parity</a:t>
            </a:r>
          </a:p>
          <a:p>
            <a:pPr marL="285750" indent="-285750">
              <a:buFontTx/>
              <a:buChar char="-"/>
            </a:pPr>
            <a:r>
              <a:rPr lang="en-US" dirty="0"/>
              <a:t>LSB First</a:t>
            </a:r>
          </a:p>
          <a:p>
            <a:pPr marL="285750" indent="-285750">
              <a:buFontTx/>
              <a:buChar char="-"/>
            </a:pPr>
            <a:r>
              <a:rPr lang="en-US" dirty="0"/>
              <a:t>8-Bit Length</a:t>
            </a:r>
          </a:p>
          <a:p>
            <a:pPr marL="285750" indent="-285750">
              <a:buFontTx/>
              <a:buChar char="-"/>
            </a:pPr>
            <a:r>
              <a:rPr lang="en-US" dirty="0"/>
              <a:t>1 Stop Bit</a:t>
            </a:r>
          </a:p>
        </p:txBody>
      </p:sp>
      <p:pic>
        <p:nvPicPr>
          <p:cNvPr id="12" name="Picture 11">
            <a:extLst>
              <a:ext uri="{FF2B5EF4-FFF2-40B4-BE49-F238E27FC236}">
                <a16:creationId xmlns:a16="http://schemas.microsoft.com/office/drawing/2014/main" id="{9796AF70-321B-4632-94FA-1BC5D7DD25CE}"/>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3431540" y="929036"/>
            <a:ext cx="3197860" cy="3760470"/>
          </a:xfrm>
          <a:prstGeom prst="rect">
            <a:avLst/>
          </a:prstGeom>
          <a:noFill/>
          <a:ln>
            <a:noFill/>
          </a:ln>
        </p:spPr>
      </p:pic>
      <p:cxnSp>
        <p:nvCxnSpPr>
          <p:cNvPr id="13" name="Straight Arrow Connector 12">
            <a:extLst>
              <a:ext uri="{FF2B5EF4-FFF2-40B4-BE49-F238E27FC236}">
                <a16:creationId xmlns:a16="http://schemas.microsoft.com/office/drawing/2014/main" id="{47471ECD-978E-4E57-92BF-FF0E6DD50501}"/>
              </a:ext>
            </a:extLst>
          </p:cNvPr>
          <p:cNvCxnSpPr>
            <a:cxnSpLocks/>
          </p:cNvCxnSpPr>
          <p:nvPr/>
        </p:nvCxnSpPr>
        <p:spPr>
          <a:xfrm>
            <a:off x="3346476" y="2331861"/>
            <a:ext cx="225755" cy="0"/>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C5A3C3-1207-4B44-91D0-0AD065D4655C}"/>
              </a:ext>
            </a:extLst>
          </p:cNvPr>
          <p:cNvCxnSpPr>
            <a:cxnSpLocks/>
          </p:cNvCxnSpPr>
          <p:nvPr/>
        </p:nvCxnSpPr>
        <p:spPr>
          <a:xfrm>
            <a:off x="3346476" y="2458861"/>
            <a:ext cx="225755" cy="0"/>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C6F8FB-9611-4704-9450-8B3A8D3257DC}"/>
              </a:ext>
            </a:extLst>
          </p:cNvPr>
          <p:cNvCxnSpPr>
            <a:cxnSpLocks/>
          </p:cNvCxnSpPr>
          <p:nvPr/>
        </p:nvCxnSpPr>
        <p:spPr>
          <a:xfrm>
            <a:off x="3346476" y="2571750"/>
            <a:ext cx="225755" cy="0"/>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62471A3-9413-4194-A453-D6419D356B20}"/>
              </a:ext>
            </a:extLst>
          </p:cNvPr>
          <p:cNvCxnSpPr>
            <a:cxnSpLocks/>
          </p:cNvCxnSpPr>
          <p:nvPr/>
        </p:nvCxnSpPr>
        <p:spPr>
          <a:xfrm>
            <a:off x="3346476" y="2691695"/>
            <a:ext cx="225755" cy="0"/>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34E557-F3FA-45D2-B28A-3A3EF0672094}"/>
              </a:ext>
            </a:extLst>
          </p:cNvPr>
          <p:cNvCxnSpPr>
            <a:cxnSpLocks/>
          </p:cNvCxnSpPr>
          <p:nvPr/>
        </p:nvCxnSpPr>
        <p:spPr>
          <a:xfrm>
            <a:off x="3346476" y="2827161"/>
            <a:ext cx="225755" cy="0"/>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9526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115200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20" name="Picture 19">
            <a:extLst>
              <a:ext uri="{FF2B5EF4-FFF2-40B4-BE49-F238E27FC236}">
                <a16:creationId xmlns:a16="http://schemas.microsoft.com/office/drawing/2014/main" id="{441A1BC7-CBA1-41F9-B0E0-295855889FA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913127" y="3004288"/>
            <a:ext cx="2866376" cy="1701911"/>
          </a:xfrm>
          <a:prstGeom prst="rect">
            <a:avLst/>
          </a:prstGeom>
        </p:spPr>
      </p:pic>
      <p:pic>
        <p:nvPicPr>
          <p:cNvPr id="19" name="Picture 18" descr="A close up of text on a white background&#10;&#10;Description automatically generated">
            <a:extLst>
              <a:ext uri="{FF2B5EF4-FFF2-40B4-BE49-F238E27FC236}">
                <a16:creationId xmlns:a16="http://schemas.microsoft.com/office/drawing/2014/main" id="{C7ABBD54-0BAF-4164-B1FA-3BE1BA820F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870087"/>
            <a:ext cx="3601498" cy="3858748"/>
          </a:xfrm>
          <a:prstGeom prst="rect">
            <a:avLst/>
          </a:prstGeom>
        </p:spPr>
      </p:pic>
      <p:sp>
        <p:nvSpPr>
          <p:cNvPr id="21" name="Rectangle 20">
            <a:extLst>
              <a:ext uri="{FF2B5EF4-FFF2-40B4-BE49-F238E27FC236}">
                <a16:creationId xmlns:a16="http://schemas.microsoft.com/office/drawing/2014/main" id="{C7C08D20-3E9B-4827-9702-5060A7FA8991}"/>
              </a:ext>
            </a:extLst>
          </p:cNvPr>
          <p:cNvSpPr/>
          <p:nvPr/>
        </p:nvSpPr>
        <p:spPr>
          <a:xfrm>
            <a:off x="823658" y="1745219"/>
            <a:ext cx="3006440" cy="285750"/>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peech Bubble: Rectangle 9">
            <a:extLst>
              <a:ext uri="{FF2B5EF4-FFF2-40B4-BE49-F238E27FC236}">
                <a16:creationId xmlns:a16="http://schemas.microsoft.com/office/drawing/2014/main" id="{8625D8FE-6982-4B6A-BC0A-A4F67284F4C3}"/>
              </a:ext>
            </a:extLst>
          </p:cNvPr>
          <p:cNvSpPr/>
          <p:nvPr/>
        </p:nvSpPr>
        <p:spPr>
          <a:xfrm>
            <a:off x="3965656" y="1021912"/>
            <a:ext cx="2364828" cy="555603"/>
          </a:xfrm>
          <a:prstGeom prst="wedgeRectCallout">
            <a:avLst>
              <a:gd name="adj1" fmla="val -9632"/>
              <a:gd name="adj2" fmla="val 463943"/>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pin is brought out to a pin on J101</a:t>
            </a:r>
          </a:p>
        </p:txBody>
      </p:sp>
    </p:spTree>
    <p:extLst>
      <p:ext uri="{BB962C8B-B14F-4D97-AF65-F5344CB8AC3E}">
        <p14:creationId xmlns:p14="http://schemas.microsoft.com/office/powerpoint/2010/main" val="4009262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115200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6" name="Picture 5" descr="A picture containing screenshot&#10;&#10;Description automatically generated">
            <a:extLst>
              <a:ext uri="{FF2B5EF4-FFF2-40B4-BE49-F238E27FC236}">
                <a16:creationId xmlns:a16="http://schemas.microsoft.com/office/drawing/2014/main" id="{8CD3D523-64AE-414E-AA6D-89D232AC0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899605"/>
            <a:ext cx="5802630" cy="3832415"/>
          </a:xfrm>
          <a:prstGeom prst="rect">
            <a:avLst/>
          </a:prstGeom>
        </p:spPr>
      </p:pic>
      <p:sp>
        <p:nvSpPr>
          <p:cNvPr id="9" name="Rectangle 8">
            <a:extLst>
              <a:ext uri="{FF2B5EF4-FFF2-40B4-BE49-F238E27FC236}">
                <a16:creationId xmlns:a16="http://schemas.microsoft.com/office/drawing/2014/main" id="{49AC98AE-5B10-4582-933D-F87E93BFC05D}"/>
              </a:ext>
            </a:extLst>
          </p:cNvPr>
          <p:cNvSpPr/>
          <p:nvPr/>
        </p:nvSpPr>
        <p:spPr>
          <a:xfrm>
            <a:off x="967965" y="3214540"/>
            <a:ext cx="3222249" cy="532615"/>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peech Bubble: Rectangle 9">
            <a:extLst>
              <a:ext uri="{FF2B5EF4-FFF2-40B4-BE49-F238E27FC236}">
                <a16:creationId xmlns:a16="http://schemas.microsoft.com/office/drawing/2014/main" id="{E59D49F9-C475-4A83-98AF-04C7180F13C9}"/>
              </a:ext>
            </a:extLst>
          </p:cNvPr>
          <p:cNvSpPr/>
          <p:nvPr/>
        </p:nvSpPr>
        <p:spPr>
          <a:xfrm>
            <a:off x="3694564" y="857477"/>
            <a:ext cx="3086770" cy="1460273"/>
          </a:xfrm>
          <a:prstGeom prst="wedgeRectCallout">
            <a:avLst>
              <a:gd name="adj1" fmla="val -51778"/>
              <a:gd name="adj2" fmla="val 11141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After the UART and Pin is setup, we can just write to the Tx Buffer and it will automatically shift out following the UART standard.</a:t>
            </a:r>
          </a:p>
        </p:txBody>
      </p:sp>
    </p:spTree>
    <p:extLst>
      <p:ext uri="{BB962C8B-B14F-4D97-AF65-F5344CB8AC3E}">
        <p14:creationId xmlns:p14="http://schemas.microsoft.com/office/powerpoint/2010/main" val="20602945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115200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9" name="Subtitle 2">
            <a:extLst>
              <a:ext uri="{FF2B5EF4-FFF2-40B4-BE49-F238E27FC236}">
                <a16:creationId xmlns:a16="http://schemas.microsoft.com/office/drawing/2014/main" id="{1D404CF6-38AD-49F6-8409-07E09B11C28E}"/>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1: In CCS, create a new C/C++ Empty Project (with </a:t>
            </a:r>
            <a:r>
              <a:rPr lang="en-US" sz="1600" dirty="0" err="1">
                <a:solidFill>
                  <a:schemeClr val="accent2"/>
                </a:solidFill>
                <a:latin typeface="Arial" panose="020B0604020202020204" pitchFamily="34" charset="0"/>
                <a:cs typeface="Arial" panose="020B0604020202020204" pitchFamily="34" charset="0"/>
              </a:rPr>
              <a:t>main.c</a:t>
            </a:r>
            <a:r>
              <a:rPr lang="en-US" sz="1600" dirty="0">
                <a:solidFill>
                  <a:schemeClr val="accent2"/>
                </a:solidFill>
                <a:latin typeface="Arial" panose="020B0604020202020204" pitchFamily="34" charset="0"/>
                <a:cs typeface="Arial" panose="020B0604020202020204" pitchFamily="34" charset="0"/>
              </a:rPr>
              <a:t>) titled:</a:t>
            </a:r>
          </a:p>
          <a:p>
            <a:pPr algn="l"/>
            <a:r>
              <a:rPr lang="en-US" sz="1600" dirty="0">
                <a:solidFill>
                  <a:schemeClr val="accent2"/>
                </a:solidFill>
                <a:latin typeface="Arial" panose="020B0604020202020204" pitchFamily="34" charset="0"/>
                <a:cs typeface="Arial" panose="020B0604020202020204" pitchFamily="34" charset="0"/>
              </a:rPr>
              <a:t>	</a:t>
            </a:r>
            <a:r>
              <a:rPr lang="en-US" sz="1600" b="1" dirty="0">
                <a:solidFill>
                  <a:schemeClr val="accent2"/>
                </a:solidFill>
                <a:latin typeface="Arial" panose="020B0604020202020204" pitchFamily="34" charset="0"/>
                <a:cs typeface="Arial" panose="020B0604020202020204" pitchFamily="34" charset="0"/>
              </a:rPr>
              <a:t>C_UART_Tx1_Sending_Byte_at_115200</a:t>
            </a:r>
          </a:p>
          <a:p>
            <a:pPr algn="l"/>
            <a:endParaRPr lang="en-US" sz="1600" b="1" dirty="0">
              <a:solidFill>
                <a:schemeClr val="accent2"/>
              </a:solidFill>
              <a:latin typeface="Arial" panose="020B0604020202020204" pitchFamily="34" charset="0"/>
              <a:cs typeface="Arial" panose="020B0604020202020204" pitchFamily="34" charset="0"/>
            </a:endParaRPr>
          </a:p>
          <a:p>
            <a:pPr algn="l"/>
            <a:r>
              <a:rPr lang="en-US" sz="1600" dirty="0">
                <a:solidFill>
                  <a:schemeClr val="accent2"/>
                </a:solidFill>
                <a:latin typeface="Arial" panose="020B0604020202020204" pitchFamily="34" charset="0"/>
                <a:cs typeface="Arial" panose="020B0604020202020204" pitchFamily="34" charset="0"/>
              </a:rPr>
              <a:t>Step 2: Type in the following code in </a:t>
            </a:r>
            <a:r>
              <a:rPr lang="en-US" sz="1600" dirty="0" err="1">
                <a:solidFill>
                  <a:schemeClr val="accent2"/>
                </a:solidFill>
                <a:latin typeface="Arial" panose="020B0604020202020204" pitchFamily="34" charset="0"/>
                <a:cs typeface="Arial" panose="020B0604020202020204" pitchFamily="34" charset="0"/>
              </a:rPr>
              <a:t>main.c</a:t>
            </a:r>
            <a:r>
              <a:rPr lang="en-US" sz="1600" dirty="0">
                <a:solidFill>
                  <a:schemeClr val="accent2"/>
                </a:solidFill>
                <a:latin typeface="Arial" panose="020B0604020202020204" pitchFamily="34" charset="0"/>
                <a:cs typeface="Arial" panose="020B0604020202020204" pitchFamily="34" charset="0"/>
              </a:rPr>
              <a:t> after the statement to stop the watchdog timer.</a:t>
            </a:r>
          </a:p>
        </p:txBody>
      </p:sp>
      <p:sp>
        <p:nvSpPr>
          <p:cNvPr id="10" name="Subtitle 2">
            <a:extLst>
              <a:ext uri="{FF2B5EF4-FFF2-40B4-BE49-F238E27FC236}">
                <a16:creationId xmlns:a16="http://schemas.microsoft.com/office/drawing/2014/main" id="{38DCD7A4-777B-4E94-BFA8-21C088DA9F93}"/>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2" name="Subtitle 2">
            <a:extLst>
              <a:ext uri="{FF2B5EF4-FFF2-40B4-BE49-F238E27FC236}">
                <a16:creationId xmlns:a16="http://schemas.microsoft.com/office/drawing/2014/main" id="{2FAB9AB6-DFBC-4169-A88E-527C38C538C7}"/>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3" name="Subtitle 2">
            <a:extLst>
              <a:ext uri="{FF2B5EF4-FFF2-40B4-BE49-F238E27FC236}">
                <a16:creationId xmlns:a16="http://schemas.microsoft.com/office/drawing/2014/main" id="{852B15C4-5338-4C0A-9E03-42C4F3FE28F9}"/>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4" name="Subtitle 2">
            <a:extLst>
              <a:ext uri="{FF2B5EF4-FFF2-40B4-BE49-F238E27FC236}">
                <a16:creationId xmlns:a16="http://schemas.microsoft.com/office/drawing/2014/main" id="{019BD29E-609C-48FF-9A92-A7828E46755D}"/>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5" name="Subtitle 2">
            <a:extLst>
              <a:ext uri="{FF2B5EF4-FFF2-40B4-BE49-F238E27FC236}">
                <a16:creationId xmlns:a16="http://schemas.microsoft.com/office/drawing/2014/main" id="{3F614F5E-BC59-49EC-80FC-1FC6BE26E34F}"/>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6" name="Subtitle 2">
            <a:extLst>
              <a:ext uri="{FF2B5EF4-FFF2-40B4-BE49-F238E27FC236}">
                <a16:creationId xmlns:a16="http://schemas.microsoft.com/office/drawing/2014/main" id="{240825F7-E785-4756-8385-A934412E6C1F}"/>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0F9282CC-7964-4D7D-A1CD-A045D05DF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8" name="Rectangle 17">
            <a:extLst>
              <a:ext uri="{FF2B5EF4-FFF2-40B4-BE49-F238E27FC236}">
                <a16:creationId xmlns:a16="http://schemas.microsoft.com/office/drawing/2014/main" id="{3C7650C3-D174-4235-9027-51471C56A267}"/>
              </a:ext>
            </a:extLst>
          </p:cNvPr>
          <p:cNvSpPr/>
          <p:nvPr/>
        </p:nvSpPr>
        <p:spPr>
          <a:xfrm>
            <a:off x="4954008" y="3776957"/>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9828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4" name="Subtitle 2">
            <a:extLst>
              <a:ext uri="{FF2B5EF4-FFF2-40B4-BE49-F238E27FC236}">
                <a16:creationId xmlns:a16="http://schemas.microsoft.com/office/drawing/2014/main" id="{457D9AB9-75F9-43ED-9A54-C8BB3539F6FC}"/>
              </a:ext>
            </a:extLst>
          </p:cNvPr>
          <p:cNvSpPr txBox="1">
            <a:spLocks/>
          </p:cNvSpPr>
          <p:nvPr/>
        </p:nvSpPr>
        <p:spPr>
          <a:xfrm>
            <a:off x="190500" y="484467"/>
            <a:ext cx="6667500" cy="329249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Serial Communications on MCU’s</a:t>
            </a:r>
            <a:br>
              <a:rPr lang="en-US" sz="1600" b="1" dirty="0">
                <a:solidFill>
                  <a:schemeClr val="accent2"/>
                </a:solidFill>
                <a:latin typeface="Arial" panose="020B0604020202020204" pitchFamily="34" charset="0"/>
                <a:cs typeface="Arial" panose="020B0604020202020204" pitchFamily="34" charset="0"/>
              </a:rPr>
            </a:br>
            <a:br>
              <a:rPr lang="en-US" sz="1600" b="1" dirty="0">
                <a:solidFill>
                  <a:schemeClr val="accent2"/>
                </a:solidFill>
                <a:latin typeface="Arial" panose="020B0604020202020204" pitchFamily="34" charset="0"/>
                <a:cs typeface="Arial" panose="020B0604020202020204" pitchFamily="34" charset="0"/>
              </a:rPr>
            </a:br>
            <a:r>
              <a:rPr lang="en-US" sz="1600" b="1" dirty="0">
                <a:solidFill>
                  <a:schemeClr val="accent2"/>
                </a:solidFill>
                <a:latin typeface="Arial" panose="020B0604020202020204" pitchFamily="34" charset="0"/>
                <a:cs typeface="Arial" panose="020B0604020202020204" pitchFamily="34" charset="0"/>
              </a:rPr>
              <a:t>- Method 1 – “Bit Banging”</a:t>
            </a:r>
            <a:br>
              <a:rPr lang="en-US" sz="1600" b="1" dirty="0">
                <a:solidFill>
                  <a:schemeClr val="accent2"/>
                </a:solidFill>
                <a:latin typeface="Arial" panose="020B0604020202020204" pitchFamily="34" charset="0"/>
                <a:cs typeface="Arial" panose="020B0604020202020204" pitchFamily="34" charset="0"/>
              </a:rPr>
            </a:br>
            <a:br>
              <a:rPr lang="en-US" sz="1600" b="1" dirty="0">
                <a:solidFill>
                  <a:schemeClr val="accent2"/>
                </a:solidFill>
                <a:latin typeface="Arial" panose="020B0604020202020204" pitchFamily="34" charset="0"/>
                <a:cs typeface="Arial" panose="020B0604020202020204" pitchFamily="34" charset="0"/>
              </a:rPr>
            </a:br>
            <a:r>
              <a:rPr lang="en-US" sz="1600" b="1" dirty="0">
                <a:solidFill>
                  <a:schemeClr val="accent2"/>
                </a:solidFill>
                <a:latin typeface="Arial" panose="020B0604020202020204" pitchFamily="34" charset="0"/>
                <a:cs typeface="Arial" panose="020B0604020202020204" pitchFamily="34" charset="0"/>
              </a:rPr>
              <a:t>- Method 2 – “Built in Serial Peripherals”</a:t>
            </a:r>
            <a:br>
              <a:rPr lang="en-US" sz="1600" dirty="0">
                <a:solidFill>
                  <a:schemeClr val="accent2"/>
                </a:solidFill>
                <a:latin typeface="Arial" panose="020B0604020202020204" pitchFamily="34" charset="0"/>
                <a:cs typeface="Arial" panose="020B0604020202020204" pitchFamily="34" charset="0"/>
              </a:rPr>
            </a:br>
            <a:r>
              <a:rPr lang="en-US" sz="1600" dirty="0">
                <a:solidFill>
                  <a:schemeClr val="accent2"/>
                </a:solidFill>
                <a:latin typeface="Arial" panose="020B0604020202020204" pitchFamily="34" charset="0"/>
                <a:cs typeface="Arial" panose="020B0604020202020204" pitchFamily="34" charset="0"/>
              </a:rPr>
              <a:t>     </a:t>
            </a:r>
          </a:p>
        </p:txBody>
      </p:sp>
      <p:pic>
        <p:nvPicPr>
          <p:cNvPr id="12" name="Picture 11">
            <a:extLst>
              <a:ext uri="{FF2B5EF4-FFF2-40B4-BE49-F238E27FC236}">
                <a16:creationId xmlns:a16="http://schemas.microsoft.com/office/drawing/2014/main" id="{E6448835-0446-4A31-8B4F-E9D9ECDBB53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590800" y="2038350"/>
            <a:ext cx="3948007" cy="2344129"/>
          </a:xfrm>
          <a:prstGeom prst="rect">
            <a:avLst/>
          </a:prstGeom>
        </p:spPr>
      </p:pic>
      <p:pic>
        <p:nvPicPr>
          <p:cNvPr id="9" name="Picture 8">
            <a:extLst>
              <a:ext uri="{FF2B5EF4-FFF2-40B4-BE49-F238E27FC236}">
                <a16:creationId xmlns:a16="http://schemas.microsoft.com/office/drawing/2014/main" id="{65F23436-730D-41E9-9CCC-80AFAC2C7259}"/>
              </a:ext>
            </a:extLst>
          </p:cNvPr>
          <p:cNvPicPr>
            <a:picLocks noChangeAspect="1"/>
          </p:cNvPicPr>
          <p:nvPr/>
        </p:nvPicPr>
        <p:blipFill rotWithShape="1">
          <a:blip r:embed="rId3">
            <a:extLst>
              <a:ext uri="{28A0092B-C50C-407E-A947-70E740481C1C}">
                <a14:useLocalDpi xmlns:a14="http://schemas.microsoft.com/office/drawing/2010/main" val="0"/>
              </a:ext>
            </a:extLst>
          </a:blip>
          <a:srcRect l="79095" t="3627" r="3149" b="58209"/>
          <a:stretch/>
        </p:blipFill>
        <p:spPr>
          <a:xfrm>
            <a:off x="533400" y="1971897"/>
            <a:ext cx="1600200" cy="2517409"/>
          </a:xfrm>
          <a:prstGeom prst="rect">
            <a:avLst/>
          </a:prstGeom>
        </p:spPr>
      </p:pic>
    </p:spTree>
    <p:extLst>
      <p:ext uri="{BB962C8B-B14F-4D97-AF65-F5344CB8AC3E}">
        <p14:creationId xmlns:p14="http://schemas.microsoft.com/office/powerpoint/2010/main" val="22364396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115200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6" name="Picture 5">
            <a:extLst>
              <a:ext uri="{FF2B5EF4-FFF2-40B4-BE49-F238E27FC236}">
                <a16:creationId xmlns:a16="http://schemas.microsoft.com/office/drawing/2014/main" id="{8CD3D523-64AE-414E-AA6D-89D232AC0B7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14401" y="899605"/>
            <a:ext cx="4902930" cy="3943159"/>
          </a:xfrm>
          <a:prstGeom prst="rect">
            <a:avLst/>
          </a:prstGeom>
        </p:spPr>
      </p:pic>
    </p:spTree>
    <p:extLst>
      <p:ext uri="{BB962C8B-B14F-4D97-AF65-F5344CB8AC3E}">
        <p14:creationId xmlns:p14="http://schemas.microsoft.com/office/powerpoint/2010/main" val="14251900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115200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9" name="Subtitle 2">
            <a:extLst>
              <a:ext uri="{FF2B5EF4-FFF2-40B4-BE49-F238E27FC236}">
                <a16:creationId xmlns:a16="http://schemas.microsoft.com/office/drawing/2014/main" id="{1D404CF6-38AD-49F6-8409-07E09B11C28E}"/>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3: Debug your program and run it.</a:t>
            </a:r>
          </a:p>
          <a:p>
            <a:pPr algn="l"/>
            <a:endParaRPr lang="en-US" sz="1600" dirty="0">
              <a:solidFill>
                <a:schemeClr val="accent2"/>
              </a:solidFill>
              <a:latin typeface="Arial" panose="020B0604020202020204" pitchFamily="34" charset="0"/>
              <a:cs typeface="Arial" panose="020B0604020202020204" pitchFamily="34" charset="0"/>
            </a:endParaRPr>
          </a:p>
          <a:p>
            <a:pPr algn="l"/>
            <a:r>
              <a:rPr lang="en-US" sz="1600" dirty="0">
                <a:solidFill>
                  <a:schemeClr val="accent2"/>
                </a:solidFill>
                <a:latin typeface="Arial" panose="020B0604020202020204" pitchFamily="34" charset="0"/>
                <a:cs typeface="Arial" panose="020B0604020202020204" pitchFamily="34" charset="0"/>
              </a:rPr>
              <a:t>Note: We will first look at the Tx signal with an oscilloscope. If you don’t have an oscilloscope, we will look at the signal in a different way in a later example.</a:t>
            </a:r>
          </a:p>
        </p:txBody>
      </p:sp>
      <p:pic>
        <p:nvPicPr>
          <p:cNvPr id="17" name="Picture 16">
            <a:extLst>
              <a:ext uri="{FF2B5EF4-FFF2-40B4-BE49-F238E27FC236}">
                <a16:creationId xmlns:a16="http://schemas.microsoft.com/office/drawing/2014/main" id="{0F9282CC-7964-4D7D-A1CD-A045D05DF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9" name="Rectangle 18">
            <a:extLst>
              <a:ext uri="{FF2B5EF4-FFF2-40B4-BE49-F238E27FC236}">
                <a16:creationId xmlns:a16="http://schemas.microsoft.com/office/drawing/2014/main" id="{88DDD65A-F627-4ECF-B24C-9E53070EA0B2}"/>
              </a:ext>
            </a:extLst>
          </p:cNvPr>
          <p:cNvSpPr/>
          <p:nvPr/>
        </p:nvSpPr>
        <p:spPr>
          <a:xfrm>
            <a:off x="4954008" y="3776957"/>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67740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115200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9" name="Subtitle 2">
            <a:extLst>
              <a:ext uri="{FF2B5EF4-FFF2-40B4-BE49-F238E27FC236}">
                <a16:creationId xmlns:a16="http://schemas.microsoft.com/office/drawing/2014/main" id="{1D404CF6-38AD-49F6-8409-07E09B11C28E}"/>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4: Observe the UART with an oscilloscope. Remove the jumper on the pins labeled “TXD&gt;&gt;” on the J101 header of the MSP430FR2355 board. Probe the pin nearest the MSP430 MCU (MSP1). This pin is being driven by UCA1TXD.</a:t>
            </a:r>
          </a:p>
          <a:p>
            <a:pPr algn="l"/>
            <a:endParaRPr lang="en-US" sz="1600" dirty="0">
              <a:solidFill>
                <a:schemeClr val="accent2"/>
              </a:solidFill>
              <a:latin typeface="Arial" panose="020B0604020202020204" pitchFamily="34" charset="0"/>
              <a:cs typeface="Arial" panose="020B0604020202020204" pitchFamily="34" charset="0"/>
            </a:endParaRPr>
          </a:p>
          <a:p>
            <a:pPr algn="l"/>
            <a:r>
              <a:rPr lang="en-US" sz="1600" dirty="0">
                <a:solidFill>
                  <a:schemeClr val="accent2"/>
                </a:solidFill>
                <a:latin typeface="Arial" panose="020B0604020202020204" pitchFamily="34" charset="0"/>
                <a:cs typeface="Arial" panose="020B0604020202020204" pitchFamily="34" charset="0"/>
              </a:rPr>
              <a:t>Step 5: Configure the oscilloscope waveform to center the UART frame. Measure the bit period of one of the short pulses.</a:t>
            </a:r>
          </a:p>
        </p:txBody>
      </p:sp>
      <p:pic>
        <p:nvPicPr>
          <p:cNvPr id="17" name="Picture 16">
            <a:extLst>
              <a:ext uri="{FF2B5EF4-FFF2-40B4-BE49-F238E27FC236}">
                <a16:creationId xmlns:a16="http://schemas.microsoft.com/office/drawing/2014/main" id="{0F9282CC-7964-4D7D-A1CD-A045D05DF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9" name="Rectangle 18">
            <a:extLst>
              <a:ext uri="{FF2B5EF4-FFF2-40B4-BE49-F238E27FC236}">
                <a16:creationId xmlns:a16="http://schemas.microsoft.com/office/drawing/2014/main" id="{E695EB69-6EC2-4D19-A42D-8DBF4CF64B4C}"/>
              </a:ext>
            </a:extLst>
          </p:cNvPr>
          <p:cNvSpPr/>
          <p:nvPr/>
        </p:nvSpPr>
        <p:spPr>
          <a:xfrm>
            <a:off x="4954008" y="3776957"/>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2160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20" name="TextBox 19">
            <a:extLst>
              <a:ext uri="{FF2B5EF4-FFF2-40B4-BE49-F238E27FC236}">
                <a16:creationId xmlns:a16="http://schemas.microsoft.com/office/drawing/2014/main" id="{A4985AFF-D806-4067-A5CC-1A0DB1988B98}"/>
              </a:ext>
            </a:extLst>
          </p:cNvPr>
          <p:cNvSpPr txBox="1"/>
          <p:nvPr/>
        </p:nvSpPr>
        <p:spPr>
          <a:xfrm>
            <a:off x="0" y="492886"/>
            <a:ext cx="4267200" cy="707264"/>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115200 Baud</a:t>
            </a:r>
            <a:endParaRPr lang="en-US" sz="2200" b="1" cap="small" dirty="0">
              <a:solidFill>
                <a:schemeClr val="accent2"/>
              </a:solidFill>
              <a:latin typeface="Arial" panose="020B0604020202020204" pitchFamily="34" charset="0"/>
              <a:cs typeface="Arial" panose="020B0604020202020204" pitchFamily="34" charset="0"/>
            </a:endParaRPr>
          </a:p>
        </p:txBody>
      </p:sp>
      <p:pic>
        <p:nvPicPr>
          <p:cNvPr id="5" name="Picture 4" descr="A screenshot of a map&#10;&#10;Description automatically generated">
            <a:extLst>
              <a:ext uri="{FF2B5EF4-FFF2-40B4-BE49-F238E27FC236}">
                <a16:creationId xmlns:a16="http://schemas.microsoft.com/office/drawing/2014/main" id="{33D5C4E8-C52D-4A50-A4DB-EF27E6966F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463843"/>
            <a:ext cx="5410200" cy="3352202"/>
          </a:xfrm>
          <a:prstGeom prst="rect">
            <a:avLst/>
          </a:prstGeom>
        </p:spPr>
      </p:pic>
      <p:pic>
        <p:nvPicPr>
          <p:cNvPr id="21" name="Picture 20" descr="A circuit board&#10;&#10;Description automatically generated">
            <a:extLst>
              <a:ext uri="{FF2B5EF4-FFF2-40B4-BE49-F238E27FC236}">
                <a16:creationId xmlns:a16="http://schemas.microsoft.com/office/drawing/2014/main" id="{51776108-880E-4AB1-A236-AFCFCDE4C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514741"/>
            <a:ext cx="2971800" cy="1516416"/>
          </a:xfrm>
          <a:prstGeom prst="rect">
            <a:avLst/>
          </a:prstGeom>
        </p:spPr>
      </p:pic>
    </p:spTree>
    <p:extLst>
      <p:ext uri="{BB962C8B-B14F-4D97-AF65-F5344CB8AC3E}">
        <p14:creationId xmlns:p14="http://schemas.microsoft.com/office/powerpoint/2010/main" val="40482471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14: Serial Communications in C</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55320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14.1.2 UART Transmit on the MSP430FR2355 – </a:t>
            </a:r>
            <a:br>
              <a:rPr lang="en-US" sz="1600" b="1" cap="small" dirty="0">
                <a:solidFill>
                  <a:schemeClr val="accent2"/>
                </a:solidFill>
                <a:latin typeface="Arial" panose="020B0604020202020204" pitchFamily="34" charset="0"/>
                <a:cs typeface="Arial" panose="020B0604020202020204" pitchFamily="34" charset="0"/>
              </a:rPr>
            </a:br>
            <a:r>
              <a:rPr lang="en-US" sz="1600" b="1" cap="small" dirty="0">
                <a:solidFill>
                  <a:schemeClr val="accent2"/>
                </a:solidFill>
                <a:latin typeface="Arial" panose="020B0604020202020204" pitchFamily="34" charset="0"/>
                <a:cs typeface="Arial" panose="020B0604020202020204" pitchFamily="34" charset="0"/>
              </a:rPr>
              <a:t>   Example: Transmitting a Byte over UART at 115,200 Baud</a:t>
            </a:r>
            <a:endParaRPr lang="en-US" sz="1400" b="1" cap="small" dirty="0">
              <a:solidFill>
                <a:schemeClr val="accent2"/>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33BACBCE-DE74-4599-AF9E-C4E35380F3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145951" y="2989918"/>
            <a:ext cx="1219200" cy="1612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F1997D10-9FE3-40F5-BA6B-B961C760B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864711"/>
            <a:ext cx="1937664" cy="2710855"/>
          </a:xfrm>
          <a:prstGeom prst="rect">
            <a:avLst/>
          </a:prstGeom>
        </p:spPr>
      </p:pic>
      <p:pic>
        <p:nvPicPr>
          <p:cNvPr id="13" name="Picture 2" descr="Subscribe to Dr. LaMeres' YouTube Channel">
            <a:extLst>
              <a:ext uri="{FF2B5EF4-FFF2-40B4-BE49-F238E27FC236}">
                <a16:creationId xmlns:a16="http://schemas.microsoft.com/office/drawing/2014/main" id="{C9B38A39-ECB2-464F-982A-4F5EFE791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851278"/>
            <a:ext cx="2209800" cy="62211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FFA0E63-F7B6-48CE-972E-86888F17AA77}"/>
              </a:ext>
            </a:extLst>
          </p:cNvPr>
          <p:cNvSpPr txBox="1"/>
          <p:nvPr/>
        </p:nvSpPr>
        <p:spPr>
          <a:xfrm>
            <a:off x="2906652" y="2571136"/>
            <a:ext cx="3810000" cy="276999"/>
          </a:xfrm>
          <a:prstGeom prst="rect">
            <a:avLst/>
          </a:prstGeom>
          <a:noFill/>
        </p:spPr>
        <p:txBody>
          <a:bodyPr wrap="square" rtlCol="0">
            <a:spAutoFit/>
          </a:bodyPr>
          <a:lstStyle/>
          <a:p>
            <a:r>
              <a:rPr lang="en-US" sz="1200" dirty="0">
                <a:hlinkClick r:id="rId5"/>
              </a:rPr>
              <a:t>www.youtube.com/c/DigitalLogicProgramming_LaMeres</a:t>
            </a:r>
            <a:r>
              <a:rPr lang="en-US" sz="1200" dirty="0"/>
              <a:t> </a:t>
            </a:r>
          </a:p>
        </p:txBody>
      </p:sp>
    </p:spTree>
    <p:extLst>
      <p:ext uri="{BB962C8B-B14F-4D97-AF65-F5344CB8AC3E}">
        <p14:creationId xmlns:p14="http://schemas.microsoft.com/office/powerpoint/2010/main" val="10266490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14: Serial Communications in C</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55320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14.1.2 UART Transmit on the MSP430FR2355 – </a:t>
            </a:r>
            <a:br>
              <a:rPr lang="en-US" sz="1600" b="1" cap="small" dirty="0">
                <a:solidFill>
                  <a:schemeClr val="accent2"/>
                </a:solidFill>
                <a:latin typeface="Arial" panose="020B0604020202020204" pitchFamily="34" charset="0"/>
                <a:cs typeface="Arial" panose="020B0604020202020204" pitchFamily="34" charset="0"/>
              </a:rPr>
            </a:br>
            <a:r>
              <a:rPr lang="en-US" sz="1600" b="1" cap="small" dirty="0">
                <a:solidFill>
                  <a:schemeClr val="accent2"/>
                </a:solidFill>
                <a:latin typeface="Arial" panose="020B0604020202020204" pitchFamily="34" charset="0"/>
                <a:cs typeface="Arial" panose="020B0604020202020204" pitchFamily="34" charset="0"/>
              </a:rPr>
              <a:t>   Example: Transmitting a Byte over UART at 9600 Baud</a:t>
            </a:r>
            <a:endParaRPr lang="en-US" sz="1400" b="1" cap="small" dirty="0">
              <a:solidFill>
                <a:schemeClr val="accent2"/>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33BACBCE-DE74-4599-AF9E-C4E35380F3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145951" y="2989918"/>
            <a:ext cx="1219200" cy="1612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F1997D10-9FE3-40F5-BA6B-B961C760B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864711"/>
            <a:ext cx="1937664" cy="2710855"/>
          </a:xfrm>
          <a:prstGeom prst="rect">
            <a:avLst/>
          </a:prstGeom>
        </p:spPr>
      </p:pic>
    </p:spTree>
    <p:extLst>
      <p:ext uri="{BB962C8B-B14F-4D97-AF65-F5344CB8AC3E}">
        <p14:creationId xmlns:p14="http://schemas.microsoft.com/office/powerpoint/2010/main" val="40844286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9600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6" name="Picture 5">
            <a:extLst>
              <a:ext uri="{FF2B5EF4-FFF2-40B4-BE49-F238E27FC236}">
                <a16:creationId xmlns:a16="http://schemas.microsoft.com/office/drawing/2014/main" id="{8CD3D523-64AE-414E-AA6D-89D232AC0B7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3400" y="899605"/>
            <a:ext cx="5802630" cy="3832414"/>
          </a:xfrm>
          <a:prstGeom prst="rect">
            <a:avLst/>
          </a:prstGeom>
        </p:spPr>
      </p:pic>
    </p:spTree>
    <p:extLst>
      <p:ext uri="{BB962C8B-B14F-4D97-AF65-F5344CB8AC3E}">
        <p14:creationId xmlns:p14="http://schemas.microsoft.com/office/powerpoint/2010/main" val="4447431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9600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12" name="Picture 11" descr="A screenshot of a cell phone&#10;&#10;Description automatically generated">
            <a:extLst>
              <a:ext uri="{FF2B5EF4-FFF2-40B4-BE49-F238E27FC236}">
                <a16:creationId xmlns:a16="http://schemas.microsoft.com/office/drawing/2014/main" id="{470181B1-B6CE-4FF5-BE18-3F17CB57B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992" y="971550"/>
            <a:ext cx="6634808" cy="3672840"/>
          </a:xfrm>
          <a:prstGeom prst="rect">
            <a:avLst/>
          </a:prstGeom>
        </p:spPr>
      </p:pic>
      <p:sp>
        <p:nvSpPr>
          <p:cNvPr id="9" name="Rectangle 8">
            <a:extLst>
              <a:ext uri="{FF2B5EF4-FFF2-40B4-BE49-F238E27FC236}">
                <a16:creationId xmlns:a16="http://schemas.microsoft.com/office/drawing/2014/main" id="{97C83AC4-66AE-4467-9737-5ADDA558B42D}"/>
              </a:ext>
            </a:extLst>
          </p:cNvPr>
          <p:cNvSpPr/>
          <p:nvPr/>
        </p:nvSpPr>
        <p:spPr>
          <a:xfrm>
            <a:off x="1333099" y="2197100"/>
            <a:ext cx="5169301" cy="300656"/>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5C95A-8F0C-4EB8-AE15-EAFB601C1993}"/>
              </a:ext>
            </a:extLst>
          </p:cNvPr>
          <p:cNvSpPr/>
          <p:nvPr/>
        </p:nvSpPr>
        <p:spPr>
          <a:xfrm>
            <a:off x="393032" y="1194467"/>
            <a:ext cx="940068" cy="1303289"/>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91705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9600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14" name="Picture 13">
            <a:extLst>
              <a:ext uri="{FF2B5EF4-FFF2-40B4-BE49-F238E27FC236}">
                <a16:creationId xmlns:a16="http://schemas.microsoft.com/office/drawing/2014/main" id="{8AD5D024-226B-402B-B355-B7833EDE1BB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83645" y="2530809"/>
            <a:ext cx="3680898" cy="2119804"/>
          </a:xfrm>
          <a:prstGeom prst="rect">
            <a:avLst/>
          </a:prstGeom>
        </p:spPr>
      </p:pic>
      <p:sp>
        <p:nvSpPr>
          <p:cNvPr id="12" name="Speech Bubble: Rectangle 11">
            <a:extLst>
              <a:ext uri="{FF2B5EF4-FFF2-40B4-BE49-F238E27FC236}">
                <a16:creationId xmlns:a16="http://schemas.microsoft.com/office/drawing/2014/main" id="{F063577A-CF10-4F8E-AF3D-16896A63D22F}"/>
              </a:ext>
            </a:extLst>
          </p:cNvPr>
          <p:cNvSpPr/>
          <p:nvPr/>
        </p:nvSpPr>
        <p:spPr>
          <a:xfrm>
            <a:off x="4322418" y="2571750"/>
            <a:ext cx="2445907" cy="2058498"/>
          </a:xfrm>
          <a:prstGeom prst="wedgeRectCallout">
            <a:avLst>
              <a:gd name="adj1" fmla="val -66565"/>
              <a:gd name="adj2" fmla="val -32181"/>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Notice:</a:t>
            </a:r>
          </a:p>
          <a:p>
            <a:r>
              <a:rPr lang="en-US" dirty="0"/>
              <a:t> - UCOS16 = 0 (low </a:t>
            </a:r>
            <a:r>
              <a:rPr lang="en-US" dirty="0" err="1"/>
              <a:t>freq</a:t>
            </a:r>
            <a:r>
              <a:rPr lang="en-US" dirty="0"/>
              <a:t>)</a:t>
            </a:r>
          </a:p>
          <a:p>
            <a:r>
              <a:rPr lang="en-US" dirty="0"/>
              <a:t> - </a:t>
            </a:r>
            <a:r>
              <a:rPr lang="en-US" dirty="0" err="1"/>
              <a:t>UCBRFx</a:t>
            </a:r>
            <a:r>
              <a:rPr lang="en-US" dirty="0"/>
              <a:t> = not used</a:t>
            </a:r>
          </a:p>
          <a:p>
            <a:r>
              <a:rPr lang="en-US" dirty="0"/>
              <a:t> - </a:t>
            </a:r>
            <a:r>
              <a:rPr lang="en-US" dirty="0" err="1"/>
              <a:t>UCBRSx</a:t>
            </a:r>
            <a:r>
              <a:rPr lang="en-US" dirty="0"/>
              <a:t> = x92</a:t>
            </a:r>
          </a:p>
          <a:p>
            <a:endParaRPr lang="en-US" dirty="0"/>
          </a:p>
          <a:p>
            <a:r>
              <a:rPr lang="en-US" dirty="0"/>
              <a:t>That’s why</a:t>
            </a:r>
          </a:p>
          <a:p>
            <a:r>
              <a:rPr lang="en-US" dirty="0"/>
              <a:t> UCA1MCTLW = x9200</a:t>
            </a:r>
          </a:p>
        </p:txBody>
      </p:sp>
      <p:pic>
        <p:nvPicPr>
          <p:cNvPr id="9" name="Picture 8" descr="A screenshot of a cell phone&#10;&#10;Description automatically generated">
            <a:extLst>
              <a:ext uri="{FF2B5EF4-FFF2-40B4-BE49-F238E27FC236}">
                <a16:creationId xmlns:a16="http://schemas.microsoft.com/office/drawing/2014/main" id="{ABA65BE7-2749-43EA-820E-B649E04EC4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645" y="856353"/>
            <a:ext cx="4205475" cy="1501956"/>
          </a:xfrm>
          <a:prstGeom prst="rect">
            <a:avLst/>
          </a:prstGeom>
        </p:spPr>
      </p:pic>
      <p:sp>
        <p:nvSpPr>
          <p:cNvPr id="10" name="Speech Bubble: Rectangle 9">
            <a:extLst>
              <a:ext uri="{FF2B5EF4-FFF2-40B4-BE49-F238E27FC236}">
                <a16:creationId xmlns:a16="http://schemas.microsoft.com/office/drawing/2014/main" id="{FAC2FF7A-7D13-4FFE-A0B7-0410FFA06D86}"/>
              </a:ext>
            </a:extLst>
          </p:cNvPr>
          <p:cNvSpPr/>
          <p:nvPr/>
        </p:nvSpPr>
        <p:spPr>
          <a:xfrm>
            <a:off x="4710564" y="1090452"/>
            <a:ext cx="1597392" cy="402980"/>
          </a:xfrm>
          <a:prstGeom prst="wedgeRectCallout">
            <a:avLst>
              <a:gd name="adj1" fmla="val -68256"/>
              <a:gd name="adj2" fmla="val 153032"/>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UCA1BRW = 3;</a:t>
            </a:r>
          </a:p>
        </p:txBody>
      </p:sp>
    </p:spTree>
    <p:extLst>
      <p:ext uri="{BB962C8B-B14F-4D97-AF65-F5344CB8AC3E}">
        <p14:creationId xmlns:p14="http://schemas.microsoft.com/office/powerpoint/2010/main" val="33977211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522006C-B8B1-418B-8E85-9EB489864A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3400" y="899605"/>
            <a:ext cx="5802630" cy="3832414"/>
          </a:xfrm>
          <a:prstGeom prst="rect">
            <a:avLst/>
          </a:prstGeom>
        </p:spPr>
      </p:pic>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9600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0" name="Speech Bubble: Rectangle 9">
            <a:extLst>
              <a:ext uri="{FF2B5EF4-FFF2-40B4-BE49-F238E27FC236}">
                <a16:creationId xmlns:a16="http://schemas.microsoft.com/office/drawing/2014/main" id="{8625D8FE-6982-4B6A-BC0A-A4F67284F4C3}"/>
              </a:ext>
            </a:extLst>
          </p:cNvPr>
          <p:cNvSpPr/>
          <p:nvPr/>
        </p:nvSpPr>
        <p:spPr>
          <a:xfrm>
            <a:off x="4533901" y="1640172"/>
            <a:ext cx="1597392" cy="402980"/>
          </a:xfrm>
          <a:prstGeom prst="wedgeRectCallout">
            <a:avLst>
              <a:gd name="adj1" fmla="val -68256"/>
              <a:gd name="adj2" fmla="val 153032"/>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UCA1BRW = 8;</a:t>
            </a:r>
          </a:p>
        </p:txBody>
      </p:sp>
      <p:sp>
        <p:nvSpPr>
          <p:cNvPr id="12" name="Rectangle 11">
            <a:extLst>
              <a:ext uri="{FF2B5EF4-FFF2-40B4-BE49-F238E27FC236}">
                <a16:creationId xmlns:a16="http://schemas.microsoft.com/office/drawing/2014/main" id="{441D8D23-6E6C-4920-AB50-E266E53493E2}"/>
              </a:ext>
            </a:extLst>
          </p:cNvPr>
          <p:cNvSpPr/>
          <p:nvPr/>
        </p:nvSpPr>
        <p:spPr>
          <a:xfrm>
            <a:off x="2664460" y="2617302"/>
            <a:ext cx="1469769" cy="37227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Rectangle 12">
            <a:extLst>
              <a:ext uri="{FF2B5EF4-FFF2-40B4-BE49-F238E27FC236}">
                <a16:creationId xmlns:a16="http://schemas.microsoft.com/office/drawing/2014/main" id="{73B9FB0F-7EC8-4C32-A683-B559C29F9239}"/>
              </a:ext>
            </a:extLst>
          </p:cNvPr>
          <p:cNvSpPr/>
          <p:nvPr/>
        </p:nvSpPr>
        <p:spPr>
          <a:xfrm>
            <a:off x="4303423" y="3148783"/>
            <a:ext cx="2445907" cy="340341"/>
          </a:xfrm>
          <a:prstGeom prst="wedgeRectCallout">
            <a:avLst>
              <a:gd name="adj1" fmla="val -56531"/>
              <a:gd name="adj2" fmla="val -146653"/>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UCA1MCTLW = x9200</a:t>
            </a:r>
          </a:p>
        </p:txBody>
      </p:sp>
      <p:sp>
        <p:nvSpPr>
          <p:cNvPr id="14" name="Rectangle 13">
            <a:extLst>
              <a:ext uri="{FF2B5EF4-FFF2-40B4-BE49-F238E27FC236}">
                <a16:creationId xmlns:a16="http://schemas.microsoft.com/office/drawing/2014/main" id="{4561E54A-5437-4740-95B9-D3310928B0B5}"/>
              </a:ext>
            </a:extLst>
          </p:cNvPr>
          <p:cNvSpPr/>
          <p:nvPr/>
        </p:nvSpPr>
        <p:spPr>
          <a:xfrm>
            <a:off x="2664460" y="2269273"/>
            <a:ext cx="1469769" cy="37227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727833-8D7C-40FF-878F-CB45F2B5DC56}"/>
              </a:ext>
            </a:extLst>
          </p:cNvPr>
          <p:cNvSpPr/>
          <p:nvPr/>
        </p:nvSpPr>
        <p:spPr>
          <a:xfrm>
            <a:off x="664144" y="1640172"/>
            <a:ext cx="2000316" cy="145916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peech Bubble: Rectangle 18">
            <a:extLst>
              <a:ext uri="{FF2B5EF4-FFF2-40B4-BE49-F238E27FC236}">
                <a16:creationId xmlns:a16="http://schemas.microsoft.com/office/drawing/2014/main" id="{4628F996-EEAB-4A1E-8681-8D16FE582583}"/>
              </a:ext>
            </a:extLst>
          </p:cNvPr>
          <p:cNvSpPr/>
          <p:nvPr/>
        </p:nvSpPr>
        <p:spPr>
          <a:xfrm>
            <a:off x="225520" y="3337609"/>
            <a:ext cx="2729436" cy="400110"/>
          </a:xfrm>
          <a:prstGeom prst="wedgeRectCallout">
            <a:avLst>
              <a:gd name="adj1" fmla="val -2223"/>
              <a:gd name="adj2" fmla="val -105757"/>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UCSSEL = UCSSEL__ACLK </a:t>
            </a:r>
          </a:p>
        </p:txBody>
      </p:sp>
    </p:spTree>
    <p:extLst>
      <p:ext uri="{BB962C8B-B14F-4D97-AF65-F5344CB8AC3E}">
        <p14:creationId xmlns:p14="http://schemas.microsoft.com/office/powerpoint/2010/main" val="2006416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6" name="Subtitle 2"/>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0" name="Subtitle 2">
            <a:extLst>
              <a:ext uri="{FF2B5EF4-FFF2-40B4-BE49-F238E27FC236}">
                <a16:creationId xmlns:a16="http://schemas.microsoft.com/office/drawing/2014/main" id="{47BF6511-64E6-47BB-A25A-B173123BCBA2}"/>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3" name="Subtitle 2">
            <a:extLst>
              <a:ext uri="{FF2B5EF4-FFF2-40B4-BE49-F238E27FC236}">
                <a16:creationId xmlns:a16="http://schemas.microsoft.com/office/drawing/2014/main" id="{82365571-5626-4F63-97C3-080E4CB93A5F}"/>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4" name="Subtitle 2">
            <a:extLst>
              <a:ext uri="{FF2B5EF4-FFF2-40B4-BE49-F238E27FC236}">
                <a16:creationId xmlns:a16="http://schemas.microsoft.com/office/drawing/2014/main" id="{457D9AB9-75F9-43ED-9A54-C8BB3539F6FC}"/>
              </a:ext>
            </a:extLst>
          </p:cNvPr>
          <p:cNvSpPr txBox="1">
            <a:spLocks/>
          </p:cNvSpPr>
          <p:nvPr/>
        </p:nvSpPr>
        <p:spPr>
          <a:xfrm>
            <a:off x="190500" y="484467"/>
            <a:ext cx="6667500" cy="329249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Parallel-to-Serial Concept (Tx)</a:t>
            </a:r>
            <a:endParaRPr lang="en-US" sz="1600" dirty="0">
              <a:solidFill>
                <a:schemeClr val="accent2"/>
              </a:solidFill>
              <a:latin typeface="Arial" panose="020B0604020202020204" pitchFamily="34" charset="0"/>
              <a:cs typeface="Arial" panose="020B0604020202020204" pitchFamily="34" charset="0"/>
            </a:endParaRPr>
          </a:p>
        </p:txBody>
      </p:sp>
      <p:sp>
        <p:nvSpPr>
          <p:cNvPr id="17" name="Subtitle 2">
            <a:extLst>
              <a:ext uri="{FF2B5EF4-FFF2-40B4-BE49-F238E27FC236}">
                <a16:creationId xmlns:a16="http://schemas.microsoft.com/office/drawing/2014/main" id="{23E4AE9D-712C-43D5-A238-239429AD770C}"/>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8" name="Subtitle 2">
            <a:extLst>
              <a:ext uri="{FF2B5EF4-FFF2-40B4-BE49-F238E27FC236}">
                <a16:creationId xmlns:a16="http://schemas.microsoft.com/office/drawing/2014/main" id="{8DC7FE22-B1DF-4D13-A648-A9C250C2BB00}"/>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9" name="Subtitle 2">
            <a:extLst>
              <a:ext uri="{FF2B5EF4-FFF2-40B4-BE49-F238E27FC236}">
                <a16:creationId xmlns:a16="http://schemas.microsoft.com/office/drawing/2014/main" id="{256988AF-9D16-40FA-9C55-524ED8776FA1}"/>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4102F6FD-D17B-42EB-8108-66F1852A6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21" name="Rectangle 20">
            <a:extLst>
              <a:ext uri="{FF2B5EF4-FFF2-40B4-BE49-F238E27FC236}">
                <a16:creationId xmlns:a16="http://schemas.microsoft.com/office/drawing/2014/main" id="{00AC4AB0-855D-4198-A3C2-8BE95C6C5338}"/>
              </a:ext>
            </a:extLst>
          </p:cNvPr>
          <p:cNvSpPr/>
          <p:nvPr/>
        </p:nvSpPr>
        <p:spPr>
          <a:xfrm>
            <a:off x="4938885" y="3776957"/>
            <a:ext cx="1919115" cy="184666"/>
          </a:xfrm>
          <a:prstGeom prst="rect">
            <a:avLst/>
          </a:prstGeom>
        </p:spPr>
        <p:txBody>
          <a:bodyPr wrap="none">
            <a:spAutoFit/>
          </a:bodyPr>
          <a:lstStyle/>
          <a:p>
            <a:pPr lvl="0"/>
            <a:r>
              <a:rPr lang="en-US" sz="600" dirty="0">
                <a:solidFill>
                  <a:srgbClr val="C00000"/>
                </a:solidFill>
                <a:latin typeface="Arial" panose="020B0604020202020204" pitchFamily="34" charset="0"/>
                <a:cs typeface="Arial" panose="020B0604020202020204" pitchFamily="34" charset="0"/>
              </a:rPr>
              <a:t>Image Courtesy of </a:t>
            </a:r>
            <a:r>
              <a:rPr lang="en-US" sz="600" dirty="0">
                <a:solidFill>
                  <a:srgbClr val="C0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C00000"/>
              </a:solidFill>
              <a:latin typeface="Arial" panose="020B0604020202020204" pitchFamily="34" charset="0"/>
              <a:cs typeface="Arial" panose="020B0604020202020204" pitchFamily="34" charset="0"/>
            </a:endParaRPr>
          </a:p>
        </p:txBody>
      </p:sp>
      <p:pic>
        <p:nvPicPr>
          <p:cNvPr id="15" name="Picture 14" descr="A picture containing screenshot&#10;&#10;Description automatically generated">
            <a:extLst>
              <a:ext uri="{FF2B5EF4-FFF2-40B4-BE49-F238E27FC236}">
                <a16:creationId xmlns:a16="http://schemas.microsoft.com/office/drawing/2014/main" id="{CDD875B5-6B80-415A-8565-4DDB4703061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7461" t="37778" r="19048" b="24445"/>
          <a:stretch/>
        </p:blipFill>
        <p:spPr>
          <a:xfrm>
            <a:off x="381000" y="1001397"/>
            <a:ext cx="5562600" cy="2364105"/>
          </a:xfrm>
          <a:prstGeom prst="rect">
            <a:avLst/>
          </a:prstGeom>
        </p:spPr>
      </p:pic>
      <p:sp>
        <p:nvSpPr>
          <p:cNvPr id="4" name="Rectangle 3">
            <a:extLst>
              <a:ext uri="{FF2B5EF4-FFF2-40B4-BE49-F238E27FC236}">
                <a16:creationId xmlns:a16="http://schemas.microsoft.com/office/drawing/2014/main" id="{7BA6CA0F-78CB-4A5E-BE92-A9091C41F0EE}"/>
              </a:ext>
            </a:extLst>
          </p:cNvPr>
          <p:cNvSpPr/>
          <p:nvPr/>
        </p:nvSpPr>
        <p:spPr>
          <a:xfrm>
            <a:off x="1295400" y="1229997"/>
            <a:ext cx="29718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Parallel Register</a:t>
            </a:r>
          </a:p>
        </p:txBody>
      </p:sp>
      <p:sp>
        <p:nvSpPr>
          <p:cNvPr id="22" name="Rectangle 21">
            <a:extLst>
              <a:ext uri="{FF2B5EF4-FFF2-40B4-BE49-F238E27FC236}">
                <a16:creationId xmlns:a16="http://schemas.microsoft.com/office/drawing/2014/main" id="{83ED17C7-1B23-4502-87ED-D727399B7D34}"/>
              </a:ext>
            </a:extLst>
          </p:cNvPr>
          <p:cNvSpPr/>
          <p:nvPr/>
        </p:nvSpPr>
        <p:spPr>
          <a:xfrm>
            <a:off x="5308907" y="2932737"/>
            <a:ext cx="658304"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Rectangle 22">
            <a:extLst>
              <a:ext uri="{FF2B5EF4-FFF2-40B4-BE49-F238E27FC236}">
                <a16:creationId xmlns:a16="http://schemas.microsoft.com/office/drawing/2014/main" id="{A6B1FF88-7E54-4BFA-934F-9C55ECB499C8}"/>
              </a:ext>
            </a:extLst>
          </p:cNvPr>
          <p:cNvSpPr/>
          <p:nvPr/>
        </p:nvSpPr>
        <p:spPr>
          <a:xfrm>
            <a:off x="6007994" y="1962150"/>
            <a:ext cx="551645"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Tx</a:t>
            </a:r>
          </a:p>
        </p:txBody>
      </p:sp>
    </p:spTree>
    <p:extLst>
      <p:ext uri="{BB962C8B-B14F-4D97-AF65-F5344CB8AC3E}">
        <p14:creationId xmlns:p14="http://schemas.microsoft.com/office/powerpoint/2010/main" val="24697831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9600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12" name="Picture 11">
            <a:extLst>
              <a:ext uri="{FF2B5EF4-FFF2-40B4-BE49-F238E27FC236}">
                <a16:creationId xmlns:a16="http://schemas.microsoft.com/office/drawing/2014/main" id="{6704E7DB-4B19-410D-BFAD-DDD64EBB8F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3400" y="899605"/>
            <a:ext cx="5802630" cy="3832414"/>
          </a:xfrm>
          <a:prstGeom prst="rect">
            <a:avLst/>
          </a:prstGeom>
        </p:spPr>
      </p:pic>
      <p:sp>
        <p:nvSpPr>
          <p:cNvPr id="10" name="Speech Bubble: Rectangle 9">
            <a:extLst>
              <a:ext uri="{FF2B5EF4-FFF2-40B4-BE49-F238E27FC236}">
                <a16:creationId xmlns:a16="http://schemas.microsoft.com/office/drawing/2014/main" id="{8625D8FE-6982-4B6A-BC0A-A4F67284F4C3}"/>
              </a:ext>
            </a:extLst>
          </p:cNvPr>
          <p:cNvSpPr/>
          <p:nvPr/>
        </p:nvSpPr>
        <p:spPr>
          <a:xfrm>
            <a:off x="4319124" y="2243579"/>
            <a:ext cx="2458747" cy="572234"/>
          </a:xfrm>
          <a:prstGeom prst="wedgeRectCallout">
            <a:avLst>
              <a:gd name="adj1" fmla="val -53736"/>
              <a:gd name="adj2" fmla="val 156047"/>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will use many of the default framing options.</a:t>
            </a:r>
          </a:p>
        </p:txBody>
      </p:sp>
      <p:sp>
        <p:nvSpPr>
          <p:cNvPr id="14" name="Rectangle 13">
            <a:extLst>
              <a:ext uri="{FF2B5EF4-FFF2-40B4-BE49-F238E27FC236}">
                <a16:creationId xmlns:a16="http://schemas.microsoft.com/office/drawing/2014/main" id="{E8D33D60-E6F2-472E-8E44-43EFB693783D}"/>
              </a:ext>
            </a:extLst>
          </p:cNvPr>
          <p:cNvSpPr/>
          <p:nvPr/>
        </p:nvSpPr>
        <p:spPr>
          <a:xfrm>
            <a:off x="967965" y="3214540"/>
            <a:ext cx="3222249" cy="1223249"/>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08929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9600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10" name="Speech Bubble: Rectangle 9">
            <a:extLst>
              <a:ext uri="{FF2B5EF4-FFF2-40B4-BE49-F238E27FC236}">
                <a16:creationId xmlns:a16="http://schemas.microsoft.com/office/drawing/2014/main" id="{8625D8FE-6982-4B6A-BC0A-A4F67284F4C3}"/>
              </a:ext>
            </a:extLst>
          </p:cNvPr>
          <p:cNvSpPr/>
          <p:nvPr/>
        </p:nvSpPr>
        <p:spPr>
          <a:xfrm>
            <a:off x="402288" y="1022808"/>
            <a:ext cx="2364828" cy="1900772"/>
          </a:xfrm>
          <a:prstGeom prst="wedgeRectCallout">
            <a:avLst>
              <a:gd name="adj1" fmla="val 71493"/>
              <a:gd name="adj2" fmla="val 38203"/>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 settings out of reset give us:</a:t>
            </a:r>
          </a:p>
          <a:p>
            <a:endParaRPr lang="en-US" sz="700" dirty="0"/>
          </a:p>
          <a:p>
            <a:pPr marL="285750" indent="-285750">
              <a:buFontTx/>
              <a:buChar char="-"/>
            </a:pPr>
            <a:r>
              <a:rPr lang="en-US" dirty="0"/>
              <a:t>No parity</a:t>
            </a:r>
          </a:p>
          <a:p>
            <a:pPr marL="285750" indent="-285750">
              <a:buFontTx/>
              <a:buChar char="-"/>
            </a:pPr>
            <a:r>
              <a:rPr lang="en-US" dirty="0"/>
              <a:t>LSB First</a:t>
            </a:r>
          </a:p>
          <a:p>
            <a:pPr marL="285750" indent="-285750">
              <a:buFontTx/>
              <a:buChar char="-"/>
            </a:pPr>
            <a:r>
              <a:rPr lang="en-US" dirty="0"/>
              <a:t>8-Bit Length</a:t>
            </a:r>
          </a:p>
          <a:p>
            <a:pPr marL="285750" indent="-285750">
              <a:buFontTx/>
              <a:buChar char="-"/>
            </a:pPr>
            <a:r>
              <a:rPr lang="en-US" dirty="0"/>
              <a:t>1 Stop Bit</a:t>
            </a:r>
          </a:p>
        </p:txBody>
      </p:sp>
      <p:pic>
        <p:nvPicPr>
          <p:cNvPr id="12" name="Picture 11">
            <a:extLst>
              <a:ext uri="{FF2B5EF4-FFF2-40B4-BE49-F238E27FC236}">
                <a16:creationId xmlns:a16="http://schemas.microsoft.com/office/drawing/2014/main" id="{9796AF70-321B-4632-94FA-1BC5D7DD25CE}"/>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3431540" y="929036"/>
            <a:ext cx="3197860" cy="3760470"/>
          </a:xfrm>
          <a:prstGeom prst="rect">
            <a:avLst/>
          </a:prstGeom>
          <a:noFill/>
          <a:ln>
            <a:noFill/>
          </a:ln>
        </p:spPr>
      </p:pic>
      <p:cxnSp>
        <p:nvCxnSpPr>
          <p:cNvPr id="13" name="Straight Arrow Connector 12">
            <a:extLst>
              <a:ext uri="{FF2B5EF4-FFF2-40B4-BE49-F238E27FC236}">
                <a16:creationId xmlns:a16="http://schemas.microsoft.com/office/drawing/2014/main" id="{47471ECD-978E-4E57-92BF-FF0E6DD50501}"/>
              </a:ext>
            </a:extLst>
          </p:cNvPr>
          <p:cNvCxnSpPr>
            <a:cxnSpLocks/>
          </p:cNvCxnSpPr>
          <p:nvPr/>
        </p:nvCxnSpPr>
        <p:spPr>
          <a:xfrm>
            <a:off x="3346476" y="2331861"/>
            <a:ext cx="225755" cy="0"/>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C5A3C3-1207-4B44-91D0-0AD065D4655C}"/>
              </a:ext>
            </a:extLst>
          </p:cNvPr>
          <p:cNvCxnSpPr>
            <a:cxnSpLocks/>
          </p:cNvCxnSpPr>
          <p:nvPr/>
        </p:nvCxnSpPr>
        <p:spPr>
          <a:xfrm>
            <a:off x="3346476" y="2458861"/>
            <a:ext cx="225755" cy="0"/>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C6F8FB-9611-4704-9450-8B3A8D3257DC}"/>
              </a:ext>
            </a:extLst>
          </p:cNvPr>
          <p:cNvCxnSpPr>
            <a:cxnSpLocks/>
          </p:cNvCxnSpPr>
          <p:nvPr/>
        </p:nvCxnSpPr>
        <p:spPr>
          <a:xfrm>
            <a:off x="3346476" y="2571750"/>
            <a:ext cx="225755" cy="0"/>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62471A3-9413-4194-A453-D6419D356B20}"/>
              </a:ext>
            </a:extLst>
          </p:cNvPr>
          <p:cNvCxnSpPr>
            <a:cxnSpLocks/>
          </p:cNvCxnSpPr>
          <p:nvPr/>
        </p:nvCxnSpPr>
        <p:spPr>
          <a:xfrm>
            <a:off x="3346476" y="2691695"/>
            <a:ext cx="225755" cy="0"/>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34E557-F3FA-45D2-B28A-3A3EF0672094}"/>
              </a:ext>
            </a:extLst>
          </p:cNvPr>
          <p:cNvCxnSpPr>
            <a:cxnSpLocks/>
          </p:cNvCxnSpPr>
          <p:nvPr/>
        </p:nvCxnSpPr>
        <p:spPr>
          <a:xfrm>
            <a:off x="3346476" y="2827161"/>
            <a:ext cx="225755" cy="0"/>
          </a:xfrm>
          <a:prstGeom prst="straightConnector1">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800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9600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20" name="Picture 19">
            <a:extLst>
              <a:ext uri="{FF2B5EF4-FFF2-40B4-BE49-F238E27FC236}">
                <a16:creationId xmlns:a16="http://schemas.microsoft.com/office/drawing/2014/main" id="{441A1BC7-CBA1-41F9-B0E0-295855889FA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913127" y="3004288"/>
            <a:ext cx="2866376" cy="1701911"/>
          </a:xfrm>
          <a:prstGeom prst="rect">
            <a:avLst/>
          </a:prstGeom>
        </p:spPr>
      </p:pic>
      <p:pic>
        <p:nvPicPr>
          <p:cNvPr id="19" name="Picture 18" descr="A close up of text on a white background&#10;&#10;Description automatically generated">
            <a:extLst>
              <a:ext uri="{FF2B5EF4-FFF2-40B4-BE49-F238E27FC236}">
                <a16:creationId xmlns:a16="http://schemas.microsoft.com/office/drawing/2014/main" id="{C7ABBD54-0BAF-4164-B1FA-3BE1BA820F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870087"/>
            <a:ext cx="3601498" cy="3858748"/>
          </a:xfrm>
          <a:prstGeom prst="rect">
            <a:avLst/>
          </a:prstGeom>
        </p:spPr>
      </p:pic>
      <p:sp>
        <p:nvSpPr>
          <p:cNvPr id="21" name="Rectangle 20">
            <a:extLst>
              <a:ext uri="{FF2B5EF4-FFF2-40B4-BE49-F238E27FC236}">
                <a16:creationId xmlns:a16="http://schemas.microsoft.com/office/drawing/2014/main" id="{C7C08D20-3E9B-4827-9702-5060A7FA8991}"/>
              </a:ext>
            </a:extLst>
          </p:cNvPr>
          <p:cNvSpPr/>
          <p:nvPr/>
        </p:nvSpPr>
        <p:spPr>
          <a:xfrm>
            <a:off x="823658" y="1745219"/>
            <a:ext cx="3006440" cy="285750"/>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peech Bubble: Rectangle 9">
            <a:extLst>
              <a:ext uri="{FF2B5EF4-FFF2-40B4-BE49-F238E27FC236}">
                <a16:creationId xmlns:a16="http://schemas.microsoft.com/office/drawing/2014/main" id="{8625D8FE-6982-4B6A-BC0A-A4F67284F4C3}"/>
              </a:ext>
            </a:extLst>
          </p:cNvPr>
          <p:cNvSpPr/>
          <p:nvPr/>
        </p:nvSpPr>
        <p:spPr>
          <a:xfrm>
            <a:off x="3965656" y="1021912"/>
            <a:ext cx="2364828" cy="555603"/>
          </a:xfrm>
          <a:prstGeom prst="wedgeRectCallout">
            <a:avLst>
              <a:gd name="adj1" fmla="val -9632"/>
              <a:gd name="adj2" fmla="val 463943"/>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A1 Tx is brought out to a pin on J101</a:t>
            </a:r>
          </a:p>
        </p:txBody>
      </p:sp>
    </p:spTree>
    <p:extLst>
      <p:ext uri="{BB962C8B-B14F-4D97-AF65-F5344CB8AC3E}">
        <p14:creationId xmlns:p14="http://schemas.microsoft.com/office/powerpoint/2010/main" val="10510141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9600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12" name="Picture 11">
            <a:extLst>
              <a:ext uri="{FF2B5EF4-FFF2-40B4-BE49-F238E27FC236}">
                <a16:creationId xmlns:a16="http://schemas.microsoft.com/office/drawing/2014/main" id="{98F50DE9-3FD2-4D27-B945-0144129FB5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3400" y="899605"/>
            <a:ext cx="5802630" cy="3832414"/>
          </a:xfrm>
          <a:prstGeom prst="rect">
            <a:avLst/>
          </a:prstGeom>
        </p:spPr>
      </p:pic>
      <p:sp>
        <p:nvSpPr>
          <p:cNvPr id="9" name="Rectangle 8">
            <a:extLst>
              <a:ext uri="{FF2B5EF4-FFF2-40B4-BE49-F238E27FC236}">
                <a16:creationId xmlns:a16="http://schemas.microsoft.com/office/drawing/2014/main" id="{49AC98AE-5B10-4582-933D-F87E93BFC05D}"/>
              </a:ext>
            </a:extLst>
          </p:cNvPr>
          <p:cNvSpPr/>
          <p:nvPr/>
        </p:nvSpPr>
        <p:spPr>
          <a:xfrm>
            <a:off x="967965" y="3214540"/>
            <a:ext cx="3222249" cy="532615"/>
          </a:xfrm>
          <a:prstGeom prst="rect">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peech Bubble: Rectangle 9">
            <a:extLst>
              <a:ext uri="{FF2B5EF4-FFF2-40B4-BE49-F238E27FC236}">
                <a16:creationId xmlns:a16="http://schemas.microsoft.com/office/drawing/2014/main" id="{E59D49F9-C475-4A83-98AF-04C7180F13C9}"/>
              </a:ext>
            </a:extLst>
          </p:cNvPr>
          <p:cNvSpPr/>
          <p:nvPr/>
        </p:nvSpPr>
        <p:spPr>
          <a:xfrm>
            <a:off x="3694564" y="857477"/>
            <a:ext cx="3086770" cy="1460273"/>
          </a:xfrm>
          <a:prstGeom prst="wedgeRectCallout">
            <a:avLst>
              <a:gd name="adj1" fmla="val -51778"/>
              <a:gd name="adj2" fmla="val 11141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After the UART and Pin is setup, we can just write to the Tx Buffer and it will automatically shift out following the UART standard.</a:t>
            </a:r>
          </a:p>
        </p:txBody>
      </p:sp>
    </p:spTree>
    <p:extLst>
      <p:ext uri="{BB962C8B-B14F-4D97-AF65-F5344CB8AC3E}">
        <p14:creationId xmlns:p14="http://schemas.microsoft.com/office/powerpoint/2010/main" val="609517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9600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9" name="Subtitle 2">
            <a:extLst>
              <a:ext uri="{FF2B5EF4-FFF2-40B4-BE49-F238E27FC236}">
                <a16:creationId xmlns:a16="http://schemas.microsoft.com/office/drawing/2014/main" id="{1D404CF6-38AD-49F6-8409-07E09B11C28E}"/>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1: In CCS, create a new C/C++ Empty Project (with </a:t>
            </a:r>
            <a:r>
              <a:rPr lang="en-US" sz="1600" dirty="0" err="1">
                <a:solidFill>
                  <a:schemeClr val="accent2"/>
                </a:solidFill>
                <a:latin typeface="Arial" panose="020B0604020202020204" pitchFamily="34" charset="0"/>
                <a:cs typeface="Arial" panose="020B0604020202020204" pitchFamily="34" charset="0"/>
              </a:rPr>
              <a:t>main.c</a:t>
            </a:r>
            <a:r>
              <a:rPr lang="en-US" sz="1600" dirty="0">
                <a:solidFill>
                  <a:schemeClr val="accent2"/>
                </a:solidFill>
                <a:latin typeface="Arial" panose="020B0604020202020204" pitchFamily="34" charset="0"/>
                <a:cs typeface="Arial" panose="020B0604020202020204" pitchFamily="34" charset="0"/>
              </a:rPr>
              <a:t>) titled:</a:t>
            </a:r>
          </a:p>
          <a:p>
            <a:pPr algn="l"/>
            <a:r>
              <a:rPr lang="en-US" sz="1600" dirty="0">
                <a:solidFill>
                  <a:schemeClr val="accent2"/>
                </a:solidFill>
                <a:latin typeface="Arial" panose="020B0604020202020204" pitchFamily="34" charset="0"/>
                <a:cs typeface="Arial" panose="020B0604020202020204" pitchFamily="34" charset="0"/>
              </a:rPr>
              <a:t>	</a:t>
            </a:r>
            <a:r>
              <a:rPr lang="en-US" sz="1600" b="1" dirty="0">
                <a:solidFill>
                  <a:schemeClr val="accent2"/>
                </a:solidFill>
                <a:latin typeface="Arial" panose="020B0604020202020204" pitchFamily="34" charset="0"/>
                <a:cs typeface="Arial" panose="020B0604020202020204" pitchFamily="34" charset="0"/>
              </a:rPr>
              <a:t>C_UART_Tx2_Sending_Byte_at_9600</a:t>
            </a:r>
          </a:p>
          <a:p>
            <a:pPr algn="l"/>
            <a:endParaRPr lang="en-US" sz="1600" b="1" dirty="0">
              <a:solidFill>
                <a:schemeClr val="accent2"/>
              </a:solidFill>
              <a:latin typeface="Arial" panose="020B0604020202020204" pitchFamily="34" charset="0"/>
              <a:cs typeface="Arial" panose="020B0604020202020204" pitchFamily="34" charset="0"/>
            </a:endParaRPr>
          </a:p>
          <a:p>
            <a:pPr algn="l"/>
            <a:r>
              <a:rPr lang="en-US" sz="1600" dirty="0">
                <a:solidFill>
                  <a:schemeClr val="accent2"/>
                </a:solidFill>
                <a:latin typeface="Arial" panose="020B0604020202020204" pitchFamily="34" charset="0"/>
                <a:cs typeface="Arial" panose="020B0604020202020204" pitchFamily="34" charset="0"/>
              </a:rPr>
              <a:t>Step 2: Type in the following code in </a:t>
            </a:r>
            <a:r>
              <a:rPr lang="en-US" sz="1600" dirty="0" err="1">
                <a:solidFill>
                  <a:schemeClr val="accent2"/>
                </a:solidFill>
                <a:latin typeface="Arial" panose="020B0604020202020204" pitchFamily="34" charset="0"/>
                <a:cs typeface="Arial" panose="020B0604020202020204" pitchFamily="34" charset="0"/>
              </a:rPr>
              <a:t>main.c</a:t>
            </a:r>
            <a:r>
              <a:rPr lang="en-US" sz="1600" dirty="0">
                <a:solidFill>
                  <a:schemeClr val="accent2"/>
                </a:solidFill>
                <a:latin typeface="Arial" panose="020B0604020202020204" pitchFamily="34" charset="0"/>
                <a:cs typeface="Arial" panose="020B0604020202020204" pitchFamily="34" charset="0"/>
              </a:rPr>
              <a:t> after the statement to stop the watchdog timer.</a:t>
            </a:r>
          </a:p>
        </p:txBody>
      </p:sp>
      <p:pic>
        <p:nvPicPr>
          <p:cNvPr id="17" name="Picture 16">
            <a:extLst>
              <a:ext uri="{FF2B5EF4-FFF2-40B4-BE49-F238E27FC236}">
                <a16:creationId xmlns:a16="http://schemas.microsoft.com/office/drawing/2014/main" id="{0F9282CC-7964-4D7D-A1CD-A045D05DF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8" name="Rectangle 17">
            <a:extLst>
              <a:ext uri="{FF2B5EF4-FFF2-40B4-BE49-F238E27FC236}">
                <a16:creationId xmlns:a16="http://schemas.microsoft.com/office/drawing/2014/main" id="{3C7650C3-D174-4235-9027-51471C56A267}"/>
              </a:ext>
            </a:extLst>
          </p:cNvPr>
          <p:cNvSpPr/>
          <p:nvPr/>
        </p:nvSpPr>
        <p:spPr>
          <a:xfrm>
            <a:off x="4928965" y="3776957"/>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35780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9600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pic>
        <p:nvPicPr>
          <p:cNvPr id="6" name="Picture 5">
            <a:extLst>
              <a:ext uri="{FF2B5EF4-FFF2-40B4-BE49-F238E27FC236}">
                <a16:creationId xmlns:a16="http://schemas.microsoft.com/office/drawing/2014/main" id="{8CD3D523-64AE-414E-AA6D-89D232AC0B7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14401" y="916509"/>
            <a:ext cx="4902930" cy="3909351"/>
          </a:xfrm>
          <a:prstGeom prst="rect">
            <a:avLst/>
          </a:prstGeom>
        </p:spPr>
      </p:pic>
    </p:spTree>
    <p:extLst>
      <p:ext uri="{BB962C8B-B14F-4D97-AF65-F5344CB8AC3E}">
        <p14:creationId xmlns:p14="http://schemas.microsoft.com/office/powerpoint/2010/main" val="42314860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9600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9" name="Subtitle 2">
            <a:extLst>
              <a:ext uri="{FF2B5EF4-FFF2-40B4-BE49-F238E27FC236}">
                <a16:creationId xmlns:a16="http://schemas.microsoft.com/office/drawing/2014/main" id="{1D404CF6-38AD-49F6-8409-07E09B11C28E}"/>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3: Debug your program and run it.</a:t>
            </a:r>
          </a:p>
          <a:p>
            <a:pPr algn="l"/>
            <a:endParaRPr lang="en-US" sz="1600" dirty="0">
              <a:solidFill>
                <a:schemeClr val="accent2"/>
              </a:solidFill>
              <a:latin typeface="Arial" panose="020B0604020202020204" pitchFamily="34" charset="0"/>
              <a:cs typeface="Arial" panose="020B0604020202020204" pitchFamily="34" charset="0"/>
            </a:endParaRPr>
          </a:p>
          <a:p>
            <a:pPr algn="l"/>
            <a:r>
              <a:rPr lang="en-US" sz="1600" dirty="0">
                <a:solidFill>
                  <a:schemeClr val="accent2"/>
                </a:solidFill>
                <a:latin typeface="Arial" panose="020B0604020202020204" pitchFamily="34" charset="0"/>
                <a:cs typeface="Arial" panose="020B0604020202020204" pitchFamily="34" charset="0"/>
              </a:rPr>
              <a:t>Note: We will first look at the Tx signal with an oscilloscope. If you don’t have an oscilloscope, we will look at the signal in a different way in a later example.</a:t>
            </a:r>
          </a:p>
        </p:txBody>
      </p:sp>
      <p:pic>
        <p:nvPicPr>
          <p:cNvPr id="17" name="Picture 16">
            <a:extLst>
              <a:ext uri="{FF2B5EF4-FFF2-40B4-BE49-F238E27FC236}">
                <a16:creationId xmlns:a16="http://schemas.microsoft.com/office/drawing/2014/main" id="{0F9282CC-7964-4D7D-A1CD-A045D05DF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9" name="Rectangle 18">
            <a:extLst>
              <a:ext uri="{FF2B5EF4-FFF2-40B4-BE49-F238E27FC236}">
                <a16:creationId xmlns:a16="http://schemas.microsoft.com/office/drawing/2014/main" id="{8DCC03B0-8A6E-4DAB-9CD1-7577AB8BD88E}"/>
              </a:ext>
            </a:extLst>
          </p:cNvPr>
          <p:cNvSpPr/>
          <p:nvPr/>
        </p:nvSpPr>
        <p:spPr>
          <a:xfrm>
            <a:off x="4928965" y="3776957"/>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61669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9600 Baud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9" name="Subtitle 2">
            <a:extLst>
              <a:ext uri="{FF2B5EF4-FFF2-40B4-BE49-F238E27FC236}">
                <a16:creationId xmlns:a16="http://schemas.microsoft.com/office/drawing/2014/main" id="{1D404CF6-38AD-49F6-8409-07E09B11C28E}"/>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4: Observe the UART with an oscilloscope. Remove the jumper on the pins labeled “TXD&gt;&gt;” on the J101 header of the MSP430FR2355 board. Probe the pin nearest the MSP430 MCU (MSP1). This pin is being driven by UCA1TXD.</a:t>
            </a:r>
          </a:p>
          <a:p>
            <a:pPr algn="l"/>
            <a:endParaRPr lang="en-US" sz="1600" dirty="0">
              <a:solidFill>
                <a:schemeClr val="accent2"/>
              </a:solidFill>
              <a:latin typeface="Arial" panose="020B0604020202020204" pitchFamily="34" charset="0"/>
              <a:cs typeface="Arial" panose="020B0604020202020204" pitchFamily="34" charset="0"/>
            </a:endParaRPr>
          </a:p>
          <a:p>
            <a:pPr algn="l"/>
            <a:r>
              <a:rPr lang="en-US" sz="1600" dirty="0">
                <a:solidFill>
                  <a:schemeClr val="accent2"/>
                </a:solidFill>
                <a:latin typeface="Arial" panose="020B0604020202020204" pitchFamily="34" charset="0"/>
                <a:cs typeface="Arial" panose="020B0604020202020204" pitchFamily="34" charset="0"/>
              </a:rPr>
              <a:t>Step 5: Configure the oscilloscope waveform to center the UART frame. Measure the bit period of one of the short pulses.</a:t>
            </a:r>
          </a:p>
        </p:txBody>
      </p:sp>
      <p:pic>
        <p:nvPicPr>
          <p:cNvPr id="17" name="Picture 16">
            <a:extLst>
              <a:ext uri="{FF2B5EF4-FFF2-40B4-BE49-F238E27FC236}">
                <a16:creationId xmlns:a16="http://schemas.microsoft.com/office/drawing/2014/main" id="{0F9282CC-7964-4D7D-A1CD-A045D05DF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9" name="Rectangle 18">
            <a:extLst>
              <a:ext uri="{FF2B5EF4-FFF2-40B4-BE49-F238E27FC236}">
                <a16:creationId xmlns:a16="http://schemas.microsoft.com/office/drawing/2014/main" id="{2B025A8F-9A1A-4756-8849-FEC09D57C9F5}"/>
              </a:ext>
            </a:extLst>
          </p:cNvPr>
          <p:cNvSpPr/>
          <p:nvPr/>
        </p:nvSpPr>
        <p:spPr>
          <a:xfrm>
            <a:off x="4928965" y="3776957"/>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84398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09800" y="4857750"/>
            <a:ext cx="46482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14.1     Universal Asynchronous Receiver/Transmitter (UART) Operation</a:t>
            </a: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14: Serial Communication in C</a:t>
            </a:r>
          </a:p>
        </p:txBody>
      </p:sp>
      <p:sp>
        <p:nvSpPr>
          <p:cNvPr id="20" name="TextBox 19">
            <a:extLst>
              <a:ext uri="{FF2B5EF4-FFF2-40B4-BE49-F238E27FC236}">
                <a16:creationId xmlns:a16="http://schemas.microsoft.com/office/drawing/2014/main" id="{A4985AFF-D806-4067-A5CC-1A0DB1988B98}"/>
              </a:ext>
            </a:extLst>
          </p:cNvPr>
          <p:cNvSpPr txBox="1"/>
          <p:nvPr/>
        </p:nvSpPr>
        <p:spPr>
          <a:xfrm>
            <a:off x="0" y="492886"/>
            <a:ext cx="4267200" cy="707264"/>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Transmitting a Byte Over UART at 9600 Baud</a:t>
            </a:r>
            <a:endParaRPr lang="en-US" sz="2200" b="1" cap="small" dirty="0">
              <a:solidFill>
                <a:schemeClr val="accent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3D5C4E8-C52D-4A50-A4DB-EF27E6966F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200" y="1466468"/>
            <a:ext cx="5410200" cy="3346952"/>
          </a:xfrm>
          <a:prstGeom prst="rect">
            <a:avLst/>
          </a:prstGeom>
        </p:spPr>
      </p:pic>
      <p:pic>
        <p:nvPicPr>
          <p:cNvPr id="21" name="Picture 20">
            <a:extLst>
              <a:ext uri="{FF2B5EF4-FFF2-40B4-BE49-F238E27FC236}">
                <a16:creationId xmlns:a16="http://schemas.microsoft.com/office/drawing/2014/main" id="{51776108-880E-4AB1-A236-AFCFCDE4C22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10000" y="514741"/>
            <a:ext cx="2971799" cy="1516416"/>
          </a:xfrm>
          <a:prstGeom prst="rect">
            <a:avLst/>
          </a:prstGeom>
        </p:spPr>
      </p:pic>
    </p:spTree>
    <p:extLst>
      <p:ext uri="{BB962C8B-B14F-4D97-AF65-F5344CB8AC3E}">
        <p14:creationId xmlns:p14="http://schemas.microsoft.com/office/powerpoint/2010/main" val="386301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14: Serial Communications in C</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55320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14.1.2 UART Transmit on the MSP430FR2355 – </a:t>
            </a:r>
            <a:br>
              <a:rPr lang="en-US" sz="1600" b="1" cap="small" dirty="0">
                <a:solidFill>
                  <a:schemeClr val="accent2"/>
                </a:solidFill>
                <a:latin typeface="Arial" panose="020B0604020202020204" pitchFamily="34" charset="0"/>
                <a:cs typeface="Arial" panose="020B0604020202020204" pitchFamily="34" charset="0"/>
              </a:rPr>
            </a:br>
            <a:r>
              <a:rPr lang="en-US" sz="1600" b="1" cap="small" dirty="0">
                <a:solidFill>
                  <a:schemeClr val="accent2"/>
                </a:solidFill>
                <a:latin typeface="Arial" panose="020B0604020202020204" pitchFamily="34" charset="0"/>
                <a:cs typeface="Arial" panose="020B0604020202020204" pitchFamily="34" charset="0"/>
              </a:rPr>
              <a:t>   Example: Transmitting a Byte over UART at 9600 Baud</a:t>
            </a:r>
            <a:endParaRPr lang="en-US" sz="1400" b="1" cap="small" dirty="0">
              <a:solidFill>
                <a:schemeClr val="accent2"/>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33BACBCE-DE74-4599-AF9E-C4E35380F3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145951" y="2989918"/>
            <a:ext cx="1219200" cy="1612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F1997D10-9FE3-40F5-BA6B-B961C760B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864711"/>
            <a:ext cx="1937664" cy="2710855"/>
          </a:xfrm>
          <a:prstGeom prst="rect">
            <a:avLst/>
          </a:prstGeom>
        </p:spPr>
      </p:pic>
      <p:pic>
        <p:nvPicPr>
          <p:cNvPr id="13" name="Picture 2" descr="Subscribe to Dr. LaMeres' YouTube Channel">
            <a:extLst>
              <a:ext uri="{FF2B5EF4-FFF2-40B4-BE49-F238E27FC236}">
                <a16:creationId xmlns:a16="http://schemas.microsoft.com/office/drawing/2014/main" id="{C9B38A39-ECB2-464F-982A-4F5EFE791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851278"/>
            <a:ext cx="2209800" cy="62211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FFA0E63-F7B6-48CE-972E-86888F17AA77}"/>
              </a:ext>
            </a:extLst>
          </p:cNvPr>
          <p:cNvSpPr txBox="1"/>
          <p:nvPr/>
        </p:nvSpPr>
        <p:spPr>
          <a:xfrm>
            <a:off x="2906652" y="2571136"/>
            <a:ext cx="3810000" cy="276999"/>
          </a:xfrm>
          <a:prstGeom prst="rect">
            <a:avLst/>
          </a:prstGeom>
          <a:noFill/>
        </p:spPr>
        <p:txBody>
          <a:bodyPr wrap="square" rtlCol="0">
            <a:spAutoFit/>
          </a:bodyPr>
          <a:lstStyle/>
          <a:p>
            <a:r>
              <a:rPr lang="en-US" sz="1200" dirty="0">
                <a:hlinkClick r:id="rId5"/>
              </a:rPr>
              <a:t>www.youtube.com/c/DigitalLogicProgramming_LaMeres</a:t>
            </a:r>
            <a:r>
              <a:rPr lang="en-US" sz="1200" dirty="0"/>
              <a:t> </a:t>
            </a:r>
          </a:p>
        </p:txBody>
      </p:sp>
    </p:spTree>
    <p:extLst>
      <p:ext uri="{BB962C8B-B14F-4D97-AF65-F5344CB8AC3E}">
        <p14:creationId xmlns:p14="http://schemas.microsoft.com/office/powerpoint/2010/main" val="3809518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16763</TotalTime>
  <Words>8026</Words>
  <Application>Microsoft Office PowerPoint</Application>
  <PresentationFormat>Custom</PresentationFormat>
  <Paragraphs>946</Paragraphs>
  <Slides>156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156</vt:i4>
      </vt:variant>
    </vt:vector>
  </HeadingPairs>
  <TitlesOfParts>
    <vt:vector size="160" baseType="lpstr">
      <vt:lpstr>Arial</vt:lpstr>
      <vt:lpstr>Calibri</vt:lpstr>
      <vt:lpstr>Courier New</vt:lpstr>
      <vt:lpstr>Office Theme</vt:lpstr>
      <vt:lpstr>Embedded Systems Design</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Embedded Systems Design</vt:lpstr>
      <vt:lpstr>Embedded Systems Design</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Embedded Systems Design</vt:lpstr>
      <vt:lpstr>Embedded Systems Design</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Embedded Systems Design</vt:lpstr>
      <vt:lpstr>Embedded Systems Design</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Embedded Systems Design</vt:lpstr>
      <vt:lpstr>The Analog Discovery 2</vt:lpstr>
      <vt:lpstr>Embedded Systems Design</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Embedded Systems Design</vt:lpstr>
      <vt:lpstr>Embedded Systems Design</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Embedded Systems Design</vt:lpstr>
      <vt:lpstr>Embedded Systems Design</vt:lpstr>
      <vt:lpstr>Embedded Systems Design</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Embedded Systems Design</vt:lpstr>
      <vt:lpstr>Embedded Systems Design</vt:lpstr>
      <vt:lpstr>Ch. 14: Serial Communication in C</vt:lpstr>
      <vt:lpstr>Ch. 14: Serial Communication in C</vt:lpstr>
      <vt:lpstr>Ch. 14: Serial Communication in C</vt:lpstr>
      <vt:lpstr>Ch. 14: Serial Communication in C</vt:lpstr>
      <vt:lpstr>Ch. 14: Serial Communication in C</vt:lpstr>
      <vt:lpstr>Embedded Systems Design</vt:lpstr>
      <vt:lpstr>Embedded Systems Design</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Embedded Systems Design</vt:lpstr>
      <vt:lpstr>Embedded Systems Design</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Ch. 14: Serial Communication in C</vt:lpstr>
      <vt:lpstr>Embedded Systems Design</vt:lpstr>
      <vt:lpstr>Embedded Systems Design</vt:lpstr>
      <vt:lpstr>Ch. 14: Serial Communication in C</vt:lpstr>
      <vt:lpstr>Ch. 14: Serial Communication in C</vt:lpstr>
      <vt:lpstr>Ch. 14: Serial Communication in C</vt:lpstr>
      <vt:lpstr>Ch. 14: Serial Communication in C</vt:lpstr>
      <vt:lpstr>Ch. 14: Serial Communication in C</vt:lpstr>
      <vt:lpstr>Embedded Systems Design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Brock J. LaMeres</dc:creator>
  <cp:lastModifiedBy>LaMeres, Brock</cp:lastModifiedBy>
  <cp:revision>170</cp:revision>
  <dcterms:created xsi:type="dcterms:W3CDTF">2015-09-08T19:48:25Z</dcterms:created>
  <dcterms:modified xsi:type="dcterms:W3CDTF">2020-05-01T21:37:00Z</dcterms:modified>
</cp:coreProperties>
</file>